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ED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4" autoAdjust="0"/>
    <p:restoredTop sz="99640" autoAdjust="0"/>
  </p:normalViewPr>
  <p:slideViewPr>
    <p:cSldViewPr>
      <p:cViewPr>
        <p:scale>
          <a:sx n="120" d="100"/>
          <a:sy n="120" d="100"/>
        </p:scale>
        <p:origin x="246" y="2016"/>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gridSpacing cx="72010" cy="7201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6800116713352009"/>
          <c:y val="0.23140541490857947"/>
          <c:w val="0.37283436809692377"/>
          <c:h val="0.52089236965051777"/>
        </c:manualLayout>
      </c:layout>
      <c:radarChart>
        <c:radarStyle val="marker"/>
        <c:varyColors val="0"/>
        <c:ser>
          <c:idx val="0"/>
          <c:order val="0"/>
          <c:tx>
            <c:strRef>
              <c:f>Sheet1!$B$1</c:f>
              <c:strCache>
                <c:ptCount val="1"/>
                <c:pt idx="0">
                  <c:v>平均</c:v>
                </c:pt>
              </c:strCache>
            </c:strRef>
          </c:tx>
          <c:marker>
            <c:symbol val="triangle"/>
            <c:size val="8"/>
          </c:marker>
          <c:cat>
            <c:strRef>
              <c:f>Sheet1!$A$2:$A$5</c:f>
              <c:strCache>
                <c:ptCount val="4"/>
                <c:pt idx="0">
                  <c:v>個人面接</c:v>
                </c:pt>
                <c:pt idx="1">
                  <c:v>口頭試問</c:v>
                </c:pt>
                <c:pt idx="2">
                  <c:v>態度面　等</c:v>
                </c:pt>
                <c:pt idx="3">
                  <c:v>集団面接　系</c:v>
                </c:pt>
              </c:strCache>
            </c:strRef>
          </c:cat>
          <c:val>
            <c:numRef>
              <c:f>Sheet1!$B$2:$B$5</c:f>
              <c:numCache>
                <c:formatCode>General</c:formatCode>
                <c:ptCount val="4"/>
                <c:pt idx="0">
                  <c:v>45.2</c:v>
                </c:pt>
                <c:pt idx="1">
                  <c:v>35</c:v>
                </c:pt>
                <c:pt idx="2">
                  <c:v>40.799999999999997</c:v>
                </c:pt>
                <c:pt idx="3">
                  <c:v>37.4</c:v>
                </c:pt>
              </c:numCache>
            </c:numRef>
          </c:val>
        </c:ser>
        <c:ser>
          <c:idx val="1"/>
          <c:order val="1"/>
          <c:tx>
            <c:strRef>
              <c:f>Sheet1!$C$1</c:f>
              <c:strCache>
                <c:ptCount val="1"/>
                <c:pt idx="0">
                  <c:v>個人成績</c:v>
                </c:pt>
              </c:strCache>
            </c:strRef>
          </c:tx>
          <c:spPr>
            <a:ln>
              <a:solidFill>
                <a:srgbClr val="FF0000"/>
              </a:solidFill>
            </a:ln>
            <a:effectLst/>
          </c:spPr>
          <c:marker>
            <c:symbol val="diamond"/>
            <c:size val="10"/>
            <c:spPr>
              <a:solidFill>
                <a:srgbClr val="FF0000"/>
              </a:solidFill>
              <a:effectLst/>
            </c:spPr>
          </c:marker>
          <c:dPt>
            <c:idx val="0"/>
            <c:bubble3D val="0"/>
            <c:spPr>
              <a:ln w="66675">
                <a:solidFill>
                  <a:srgbClr val="FF0000"/>
                </a:solidFill>
              </a:ln>
              <a:effectLst/>
            </c:spPr>
          </c:dPt>
          <c:dPt>
            <c:idx val="1"/>
            <c:bubble3D val="0"/>
            <c:spPr>
              <a:ln w="66675">
                <a:solidFill>
                  <a:srgbClr val="FF0000"/>
                </a:solidFill>
              </a:ln>
              <a:effectLst/>
            </c:spPr>
          </c:dPt>
          <c:cat>
            <c:strRef>
              <c:f>Sheet1!$A$2:$A$5</c:f>
              <c:strCache>
                <c:ptCount val="4"/>
                <c:pt idx="0">
                  <c:v>個人面接</c:v>
                </c:pt>
                <c:pt idx="1">
                  <c:v>口頭試問</c:v>
                </c:pt>
                <c:pt idx="2">
                  <c:v>態度面　等</c:v>
                </c:pt>
                <c:pt idx="3">
                  <c:v>集団面接　系</c:v>
                </c:pt>
              </c:strCache>
            </c:strRef>
          </c:cat>
          <c:val>
            <c:numRef>
              <c:f>Sheet1!$C$2:$C$5</c:f>
              <c:numCache>
                <c:formatCode>General</c:formatCode>
                <c:ptCount val="4"/>
                <c:pt idx="0">
                  <c:v>39</c:v>
                </c:pt>
                <c:pt idx="1">
                  <c:v>42</c:v>
                </c:pt>
                <c:pt idx="2">
                  <c:v>44</c:v>
                </c:pt>
                <c:pt idx="3">
                  <c:v>33</c:v>
                </c:pt>
              </c:numCache>
            </c:numRef>
          </c:val>
        </c:ser>
        <c:dLbls>
          <c:showLegendKey val="0"/>
          <c:showVal val="0"/>
          <c:showCatName val="0"/>
          <c:showSerName val="0"/>
          <c:showPercent val="0"/>
          <c:showBubbleSize val="0"/>
        </c:dLbls>
        <c:axId val="101202176"/>
        <c:axId val="102105088"/>
      </c:radarChart>
      <c:catAx>
        <c:axId val="101202176"/>
        <c:scaling>
          <c:orientation val="minMax"/>
        </c:scaling>
        <c:delete val="0"/>
        <c:axPos val="b"/>
        <c:majorGridlines/>
        <c:numFmt formatCode="m/d/yyyy" sourceLinked="1"/>
        <c:majorTickMark val="none"/>
        <c:minorTickMark val="none"/>
        <c:tickLblPos val="nextTo"/>
        <c:spPr>
          <a:ln w="9525">
            <a:noFill/>
          </a:ln>
        </c:spPr>
        <c:txPr>
          <a:bodyPr/>
          <a:lstStyle/>
          <a:p>
            <a:pPr>
              <a:lnSpc>
                <a:spcPts val="1000"/>
              </a:lnSpc>
              <a:defRPr sz="1000"/>
            </a:pPr>
            <a:endParaRPr lang="ja-JP"/>
          </a:p>
        </c:txPr>
        <c:crossAx val="102105088"/>
        <c:crosses val="autoZero"/>
        <c:auto val="1"/>
        <c:lblAlgn val="ctr"/>
        <c:lblOffset val="100"/>
        <c:noMultiLvlLbl val="0"/>
      </c:catAx>
      <c:valAx>
        <c:axId val="102105088"/>
        <c:scaling>
          <c:orientation val="minMax"/>
          <c:max val="50"/>
          <c:min val="0"/>
        </c:scaling>
        <c:delete val="0"/>
        <c:axPos val="l"/>
        <c:majorGridlines/>
        <c:numFmt formatCode="General" sourceLinked="1"/>
        <c:majorTickMark val="out"/>
        <c:minorTickMark val="none"/>
        <c:tickLblPos val="nextTo"/>
        <c:spPr>
          <a:ln w="19050">
            <a:solidFill>
              <a:schemeClr val="tx1"/>
            </a:solidFill>
          </a:ln>
        </c:spPr>
        <c:txPr>
          <a:bodyPr/>
          <a:lstStyle/>
          <a:p>
            <a:pPr>
              <a:defRPr sz="1100"/>
            </a:pPr>
            <a:endParaRPr lang="ja-JP"/>
          </a:p>
        </c:txPr>
        <c:crossAx val="101202176"/>
        <c:crosses val="autoZero"/>
        <c:crossBetween val="between"/>
        <c:majorUnit val="10"/>
      </c:valAx>
      <c:spPr>
        <a:solidFill>
          <a:schemeClr val="accent6">
            <a:lumMod val="40000"/>
            <a:lumOff val="60000"/>
          </a:schemeClr>
        </a:solidFill>
        <a:ln>
          <a:noFill/>
        </a:ln>
      </c:spPr>
    </c:plotArea>
    <c:legend>
      <c:legendPos val="r"/>
      <c:legendEntry>
        <c:idx val="0"/>
        <c:txPr>
          <a:bodyPr/>
          <a:lstStyle/>
          <a:p>
            <a:pPr>
              <a:defRPr sz="1000"/>
            </a:pPr>
            <a:endParaRPr lang="ja-JP"/>
          </a:p>
        </c:txPr>
      </c:legendEntry>
      <c:legendEntry>
        <c:idx val="1"/>
        <c:txPr>
          <a:bodyPr/>
          <a:lstStyle/>
          <a:p>
            <a:pPr>
              <a:defRPr sz="1000"/>
            </a:pPr>
            <a:endParaRPr lang="ja-JP"/>
          </a:p>
        </c:txPr>
      </c:legendEntry>
      <c:layout>
        <c:manualLayout>
          <c:xMode val="edge"/>
          <c:yMode val="edge"/>
          <c:x val="3.8921335200746969E-2"/>
          <c:y val="0.69432946554149111"/>
          <c:w val="0.20751633986928111"/>
          <c:h val="0.16150000000000003"/>
        </c:manualLayout>
      </c:layout>
      <c:overlay val="0"/>
    </c:legend>
    <c:plotVisOnly val="1"/>
    <c:dispBlanksAs val="gap"/>
    <c:showDLblsOverMax val="0"/>
  </c:chart>
  <c:spPr>
    <a:solidFill>
      <a:schemeClr val="bg1"/>
    </a:solidFill>
  </c:spPr>
  <c:txPr>
    <a:bodyPr/>
    <a:lstStyle/>
    <a:p>
      <a:pPr>
        <a:defRPr sz="18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5"/>
          </a:xfrm>
          <a:prstGeom prst="rect">
            <a:avLst/>
          </a:prstGeom>
        </p:spPr>
        <p:txBody>
          <a:bodyPr vert="horz" lIns="90330" tIns="45165" rIns="90330" bIns="4516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5"/>
          </a:xfrm>
          <a:prstGeom prst="rect">
            <a:avLst/>
          </a:prstGeom>
        </p:spPr>
        <p:txBody>
          <a:bodyPr vert="horz" lIns="90330" tIns="45165" rIns="90330" bIns="45165" rtlCol="0"/>
          <a:lstStyle>
            <a:lvl1pPr algn="r">
              <a:defRPr sz="1200"/>
            </a:lvl1pPr>
          </a:lstStyle>
          <a:p>
            <a:fld id="{EBDD23E1-EBB3-41BA-A137-12EB1EFA6967}" type="datetimeFigureOut">
              <a:rPr kumimoji="1" lang="ja-JP" altLang="en-US" smtClean="0"/>
              <a:pPr/>
              <a:t>2020/11/13</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330" tIns="45165" rIns="90330" bIns="45165"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330" tIns="45165" rIns="90330" bIns="4516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6"/>
            <a:ext cx="2918831" cy="493315"/>
          </a:xfrm>
          <a:prstGeom prst="rect">
            <a:avLst/>
          </a:prstGeom>
        </p:spPr>
        <p:txBody>
          <a:bodyPr vert="horz" lIns="90330" tIns="45165" rIns="90330" bIns="4516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3315"/>
          </a:xfrm>
          <a:prstGeom prst="rect">
            <a:avLst/>
          </a:prstGeom>
        </p:spPr>
        <p:txBody>
          <a:bodyPr vert="horz" lIns="90330" tIns="45165" rIns="90330" bIns="45165" rtlCol="0" anchor="b"/>
          <a:lstStyle>
            <a:lvl1pPr algn="r">
              <a:defRPr sz="1200"/>
            </a:lvl1pPr>
          </a:lstStyle>
          <a:p>
            <a:fld id="{D3777C18-3B36-4BD1-9A32-23EE3489A4E2}" type="slidenum">
              <a:rPr kumimoji="1" lang="ja-JP" altLang="en-US" smtClean="0"/>
              <a:pPr/>
              <a:t>‹#›</a:t>
            </a:fld>
            <a:endParaRPr kumimoji="1" lang="ja-JP" altLang="en-US"/>
          </a:p>
        </p:txBody>
      </p:sp>
    </p:spTree>
    <p:extLst>
      <p:ext uri="{BB962C8B-B14F-4D97-AF65-F5344CB8AC3E}">
        <p14:creationId xmlns:p14="http://schemas.microsoft.com/office/powerpoint/2010/main" val="26668092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777C18-3B36-4BD1-9A32-23EE3489A4E2}" type="slidenum">
              <a:rPr kumimoji="1" lang="ja-JP" altLang="en-US" smtClean="0"/>
              <a:pPr/>
              <a:t>1</a:t>
            </a:fld>
            <a:endParaRPr kumimoji="1" lang="ja-JP" altLang="en-US"/>
          </a:p>
        </p:txBody>
      </p:sp>
    </p:spTree>
    <p:extLst>
      <p:ext uri="{BB962C8B-B14F-4D97-AF65-F5344CB8AC3E}">
        <p14:creationId xmlns:p14="http://schemas.microsoft.com/office/powerpoint/2010/main" val="2123133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D0BB743-A542-4DFA-81E3-D9A2F57BE8A9}" type="datetimeFigureOut">
              <a:rPr kumimoji="1" lang="ja-JP" altLang="en-US" smtClean="0"/>
              <a:pPr/>
              <a:t>2020/11/13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71FB0D-42CE-46AC-8FDC-95F8747848C6}" type="slidenum">
              <a:rPr kumimoji="1" lang="ja-JP" altLang="en-US" smtClean="0"/>
              <a:pPr/>
              <a:t>‹#›</a:t>
            </a:fld>
            <a:endParaRPr kumimoji="1" lang="ja-JP" altLang="en-US"/>
          </a:p>
        </p:txBody>
      </p:sp>
    </p:spTree>
    <p:extLst>
      <p:ext uri="{BB962C8B-B14F-4D97-AF65-F5344CB8AC3E}">
        <p14:creationId xmlns:p14="http://schemas.microsoft.com/office/powerpoint/2010/main" val="1625584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D0BB743-A542-4DFA-81E3-D9A2F57BE8A9}" type="datetimeFigureOut">
              <a:rPr kumimoji="1" lang="ja-JP" altLang="en-US" smtClean="0"/>
              <a:pPr/>
              <a:t>2020/11/13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71FB0D-42CE-46AC-8FDC-95F8747848C6}" type="slidenum">
              <a:rPr kumimoji="1" lang="ja-JP" altLang="en-US" smtClean="0"/>
              <a:pPr/>
              <a:t>‹#›</a:t>
            </a:fld>
            <a:endParaRPr kumimoji="1" lang="ja-JP" altLang="en-US"/>
          </a:p>
        </p:txBody>
      </p:sp>
    </p:spTree>
    <p:extLst>
      <p:ext uri="{BB962C8B-B14F-4D97-AF65-F5344CB8AC3E}">
        <p14:creationId xmlns:p14="http://schemas.microsoft.com/office/powerpoint/2010/main" val="1802469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D0BB743-A542-4DFA-81E3-D9A2F57BE8A9}" type="datetimeFigureOut">
              <a:rPr kumimoji="1" lang="ja-JP" altLang="en-US" smtClean="0"/>
              <a:pPr/>
              <a:t>2020/11/13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71FB0D-42CE-46AC-8FDC-95F8747848C6}" type="slidenum">
              <a:rPr kumimoji="1" lang="ja-JP" altLang="en-US" smtClean="0"/>
              <a:pPr/>
              <a:t>‹#›</a:t>
            </a:fld>
            <a:endParaRPr kumimoji="1" lang="ja-JP" altLang="en-US"/>
          </a:p>
        </p:txBody>
      </p:sp>
    </p:spTree>
    <p:extLst>
      <p:ext uri="{BB962C8B-B14F-4D97-AF65-F5344CB8AC3E}">
        <p14:creationId xmlns:p14="http://schemas.microsoft.com/office/powerpoint/2010/main" val="2155743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D0BB743-A542-4DFA-81E3-D9A2F57BE8A9}" type="datetimeFigureOut">
              <a:rPr kumimoji="1" lang="ja-JP" altLang="en-US" smtClean="0"/>
              <a:pPr/>
              <a:t>2020/11/13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71FB0D-42CE-46AC-8FDC-95F8747848C6}" type="slidenum">
              <a:rPr kumimoji="1" lang="ja-JP" altLang="en-US" smtClean="0"/>
              <a:pPr/>
              <a:t>‹#›</a:t>
            </a:fld>
            <a:endParaRPr kumimoji="1" lang="ja-JP" altLang="en-US"/>
          </a:p>
        </p:txBody>
      </p:sp>
    </p:spTree>
    <p:extLst>
      <p:ext uri="{BB962C8B-B14F-4D97-AF65-F5344CB8AC3E}">
        <p14:creationId xmlns:p14="http://schemas.microsoft.com/office/powerpoint/2010/main" val="2714580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D0BB743-A542-4DFA-81E3-D9A2F57BE8A9}" type="datetimeFigureOut">
              <a:rPr kumimoji="1" lang="ja-JP" altLang="en-US" smtClean="0"/>
              <a:pPr/>
              <a:t>2020/11/13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71FB0D-42CE-46AC-8FDC-95F8747848C6}" type="slidenum">
              <a:rPr kumimoji="1" lang="ja-JP" altLang="en-US" smtClean="0"/>
              <a:pPr/>
              <a:t>‹#›</a:t>
            </a:fld>
            <a:endParaRPr kumimoji="1" lang="ja-JP" altLang="en-US"/>
          </a:p>
        </p:txBody>
      </p:sp>
    </p:spTree>
    <p:extLst>
      <p:ext uri="{BB962C8B-B14F-4D97-AF65-F5344CB8AC3E}">
        <p14:creationId xmlns:p14="http://schemas.microsoft.com/office/powerpoint/2010/main" val="341493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D0BB743-A542-4DFA-81E3-D9A2F57BE8A9}" type="datetimeFigureOut">
              <a:rPr kumimoji="1" lang="ja-JP" altLang="en-US" smtClean="0"/>
              <a:pPr/>
              <a:t>2020/11/13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71FB0D-42CE-46AC-8FDC-95F8747848C6}" type="slidenum">
              <a:rPr kumimoji="1" lang="ja-JP" altLang="en-US" smtClean="0"/>
              <a:pPr/>
              <a:t>‹#›</a:t>
            </a:fld>
            <a:endParaRPr kumimoji="1" lang="ja-JP" altLang="en-US"/>
          </a:p>
        </p:txBody>
      </p:sp>
    </p:spTree>
    <p:extLst>
      <p:ext uri="{BB962C8B-B14F-4D97-AF65-F5344CB8AC3E}">
        <p14:creationId xmlns:p14="http://schemas.microsoft.com/office/powerpoint/2010/main" val="2846845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D0BB743-A542-4DFA-81E3-D9A2F57BE8A9}" type="datetimeFigureOut">
              <a:rPr kumimoji="1" lang="ja-JP" altLang="en-US" smtClean="0"/>
              <a:pPr/>
              <a:t>2020/11/13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71FB0D-42CE-46AC-8FDC-95F8747848C6}" type="slidenum">
              <a:rPr kumimoji="1" lang="ja-JP" altLang="en-US" smtClean="0"/>
              <a:pPr/>
              <a:t>‹#›</a:t>
            </a:fld>
            <a:endParaRPr kumimoji="1" lang="ja-JP" altLang="en-US"/>
          </a:p>
        </p:txBody>
      </p:sp>
    </p:spTree>
    <p:extLst>
      <p:ext uri="{BB962C8B-B14F-4D97-AF65-F5344CB8AC3E}">
        <p14:creationId xmlns:p14="http://schemas.microsoft.com/office/powerpoint/2010/main" val="2834265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D0BB743-A542-4DFA-81E3-D9A2F57BE8A9}" type="datetimeFigureOut">
              <a:rPr kumimoji="1" lang="ja-JP" altLang="en-US" smtClean="0"/>
              <a:pPr/>
              <a:t>2020/11/13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71FB0D-42CE-46AC-8FDC-95F8747848C6}" type="slidenum">
              <a:rPr kumimoji="1" lang="ja-JP" altLang="en-US" smtClean="0"/>
              <a:pPr/>
              <a:t>‹#›</a:t>
            </a:fld>
            <a:endParaRPr kumimoji="1" lang="ja-JP" altLang="en-US"/>
          </a:p>
        </p:txBody>
      </p:sp>
    </p:spTree>
    <p:extLst>
      <p:ext uri="{BB962C8B-B14F-4D97-AF65-F5344CB8AC3E}">
        <p14:creationId xmlns:p14="http://schemas.microsoft.com/office/powerpoint/2010/main" val="1098625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D0BB743-A542-4DFA-81E3-D9A2F57BE8A9}" type="datetimeFigureOut">
              <a:rPr kumimoji="1" lang="ja-JP" altLang="en-US" smtClean="0"/>
              <a:pPr/>
              <a:t>2020/11/13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71FB0D-42CE-46AC-8FDC-95F8747848C6}" type="slidenum">
              <a:rPr kumimoji="1" lang="ja-JP" altLang="en-US" smtClean="0"/>
              <a:pPr/>
              <a:t>‹#›</a:t>
            </a:fld>
            <a:endParaRPr kumimoji="1" lang="ja-JP" altLang="en-US"/>
          </a:p>
        </p:txBody>
      </p:sp>
    </p:spTree>
    <p:extLst>
      <p:ext uri="{BB962C8B-B14F-4D97-AF65-F5344CB8AC3E}">
        <p14:creationId xmlns:p14="http://schemas.microsoft.com/office/powerpoint/2010/main" val="3244274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D0BB743-A542-4DFA-81E3-D9A2F57BE8A9}" type="datetimeFigureOut">
              <a:rPr kumimoji="1" lang="ja-JP" altLang="en-US" smtClean="0"/>
              <a:pPr/>
              <a:t>2020/11/13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71FB0D-42CE-46AC-8FDC-95F8747848C6}" type="slidenum">
              <a:rPr kumimoji="1" lang="ja-JP" altLang="en-US" smtClean="0"/>
              <a:pPr/>
              <a:t>‹#›</a:t>
            </a:fld>
            <a:endParaRPr kumimoji="1" lang="ja-JP" altLang="en-US"/>
          </a:p>
        </p:txBody>
      </p:sp>
    </p:spTree>
    <p:extLst>
      <p:ext uri="{BB962C8B-B14F-4D97-AF65-F5344CB8AC3E}">
        <p14:creationId xmlns:p14="http://schemas.microsoft.com/office/powerpoint/2010/main" val="2383066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D0BB743-A542-4DFA-81E3-D9A2F57BE8A9}" type="datetimeFigureOut">
              <a:rPr kumimoji="1" lang="ja-JP" altLang="en-US" smtClean="0"/>
              <a:pPr/>
              <a:t>2020/11/13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71FB0D-42CE-46AC-8FDC-95F8747848C6}" type="slidenum">
              <a:rPr kumimoji="1" lang="ja-JP" altLang="en-US" smtClean="0"/>
              <a:pPr/>
              <a:t>‹#›</a:t>
            </a:fld>
            <a:endParaRPr kumimoji="1" lang="ja-JP" altLang="en-US"/>
          </a:p>
        </p:txBody>
      </p:sp>
    </p:spTree>
    <p:extLst>
      <p:ext uri="{BB962C8B-B14F-4D97-AF65-F5344CB8AC3E}">
        <p14:creationId xmlns:p14="http://schemas.microsoft.com/office/powerpoint/2010/main" val="1736321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0BB743-A542-4DFA-81E3-D9A2F57BE8A9}" type="datetimeFigureOut">
              <a:rPr kumimoji="1" lang="ja-JP" altLang="en-US" smtClean="0"/>
              <a:pPr/>
              <a:t>2020/11/13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1FB0D-42CE-46AC-8FDC-95F8747848C6}" type="slidenum">
              <a:rPr kumimoji="1" lang="ja-JP" altLang="en-US" smtClean="0"/>
              <a:pPr/>
              <a:t>‹#›</a:t>
            </a:fld>
            <a:endParaRPr kumimoji="1" lang="ja-JP" altLang="en-US"/>
          </a:p>
        </p:txBody>
      </p:sp>
    </p:spTree>
    <p:extLst>
      <p:ext uri="{BB962C8B-B14F-4D97-AF65-F5344CB8AC3E}">
        <p14:creationId xmlns:p14="http://schemas.microsoft.com/office/powerpoint/2010/main" val="1216076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graphicFrame>
        <p:nvGraphicFramePr>
          <p:cNvPr id="6" name="グラフ 5"/>
          <p:cNvGraphicFramePr/>
          <p:nvPr>
            <p:extLst>
              <p:ext uri="{D42A27DB-BD31-4B8C-83A1-F6EECF244321}">
                <p14:modId xmlns:p14="http://schemas.microsoft.com/office/powerpoint/2010/main" val="355459502"/>
              </p:ext>
            </p:extLst>
          </p:nvPr>
        </p:nvGraphicFramePr>
        <p:xfrm>
          <a:off x="82620" y="1412776"/>
          <a:ext cx="4284000" cy="2844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p:cNvSpPr txBox="1"/>
          <p:nvPr/>
        </p:nvSpPr>
        <p:spPr>
          <a:xfrm>
            <a:off x="53777" y="5412500"/>
            <a:ext cx="4662239" cy="1184940"/>
          </a:xfrm>
          <a:prstGeom prst="rect">
            <a:avLst/>
          </a:prstGeom>
          <a:solidFill>
            <a:srgbClr val="FFFF00"/>
          </a:solidFill>
          <a:ln>
            <a:solidFill>
              <a:schemeClr val="tx1"/>
            </a:solidFill>
          </a:ln>
        </p:spPr>
        <p:txBody>
          <a:bodyPr wrap="square" rtlCol="0">
            <a:spAutoFit/>
          </a:bodyPr>
          <a:lstStyle/>
          <a:p>
            <a:r>
              <a:rPr lang="en-US" altLang="ja-JP" sz="1100" b="1" dirty="0" smtClean="0"/>
              <a:t>《</a:t>
            </a:r>
            <a:r>
              <a:rPr lang="ja-JP" altLang="en-US" sz="1100" b="1" dirty="0" smtClean="0"/>
              <a:t>総評</a:t>
            </a:r>
            <a:r>
              <a:rPr lang="en-US" altLang="ja-JP" sz="1100" b="1" dirty="0" smtClean="0"/>
              <a:t>》</a:t>
            </a:r>
          </a:p>
          <a:p>
            <a:r>
              <a:rPr lang="ja-JP" altLang="en-US" sz="1100" dirty="0"/>
              <a:t>今回の判定基準は</a:t>
            </a:r>
            <a:r>
              <a:rPr lang="en-US" altLang="ja-JP" sz="1600" dirty="0"/>
              <a:t>B</a:t>
            </a:r>
            <a:r>
              <a:rPr lang="ja-JP" altLang="en-US" sz="1100" dirty="0"/>
              <a:t>でした。あともう少しでＡ判定になります。アドバイスを参考に、今回指摘を受けた部分を改善していきましょう。今回から「志願理由」を質問しています。よく対応できていたと思われます。よりしっかりと表現できるように練習を重ねてください。また各項目で減点されていることにはしっかりと留意して改善していきましょう</a:t>
            </a:r>
            <a:r>
              <a:rPr lang="ja-JP" altLang="en-US" sz="1100" dirty="0" smtClean="0"/>
              <a:t>。</a:t>
            </a:r>
            <a:endParaRPr lang="en-US" altLang="ja-JP" sz="1100" dirty="0"/>
          </a:p>
        </p:txBody>
      </p:sp>
      <p:sp>
        <p:nvSpPr>
          <p:cNvPr id="13" name="正方形/長方形 12"/>
          <p:cNvSpPr/>
          <p:nvPr/>
        </p:nvSpPr>
        <p:spPr>
          <a:xfrm>
            <a:off x="108186" y="116632"/>
            <a:ext cx="4535824" cy="93610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lvl="0" algn="ctr">
              <a:lnSpc>
                <a:spcPts val="2500"/>
              </a:lnSpc>
            </a:pPr>
            <a:r>
              <a:rPr lang="ja-JP" altLang="en-US" sz="1600" b="1" dirty="0" smtClean="0">
                <a:solidFill>
                  <a:prstClr val="white"/>
                </a:solidFill>
              </a:rPr>
              <a:t>第２回</a:t>
            </a:r>
            <a:r>
              <a:rPr lang="ja-JP" altLang="en-US" sz="1600" b="1" dirty="0">
                <a:solidFill>
                  <a:prstClr val="white"/>
                </a:solidFill>
              </a:rPr>
              <a:t>　　</a:t>
            </a:r>
            <a:r>
              <a:rPr lang="ja-JP" altLang="en-US" sz="1600" b="1" dirty="0">
                <a:solidFill>
                  <a:prstClr val="white"/>
                </a:solidFill>
                <a:latin typeface="HG丸ｺﾞｼｯｸM-PRO" panose="020F0600000000000000" pitchFamily="50" charset="-128"/>
                <a:ea typeface="HG丸ｺﾞｼｯｸM-PRO" panose="020F0600000000000000" pitchFamily="50" charset="-128"/>
              </a:rPr>
              <a:t>トライアル　</a:t>
            </a:r>
            <a:r>
              <a:rPr lang="ja-JP" altLang="en-US" sz="2000" b="1" dirty="0">
                <a:solidFill>
                  <a:prstClr val="white"/>
                </a:solidFill>
                <a:latin typeface="HG丸ｺﾞｼｯｸM-PRO" panose="020F0600000000000000" pitchFamily="50" charset="-128"/>
                <a:ea typeface="HG丸ｺﾞｼｯｸM-PRO" panose="020F0600000000000000" pitchFamily="50" charset="-128"/>
              </a:rPr>
              <a:t>そっくり模擬テスト</a:t>
            </a:r>
            <a:endParaRPr lang="en-US" altLang="ja-JP" sz="2000" b="1" dirty="0">
              <a:solidFill>
                <a:prstClr val="white"/>
              </a:solidFill>
              <a:latin typeface="HG丸ｺﾞｼｯｸM-PRO" panose="020F0600000000000000" pitchFamily="50" charset="-128"/>
              <a:ea typeface="HG丸ｺﾞｼｯｸM-PRO" panose="020F06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23297355"/>
              </p:ext>
            </p:extLst>
          </p:nvPr>
        </p:nvGraphicFramePr>
        <p:xfrm>
          <a:off x="3275856" y="1196752"/>
          <a:ext cx="1368152" cy="3396263"/>
        </p:xfrm>
        <a:graphic>
          <a:graphicData uri="http://schemas.openxmlformats.org/drawingml/2006/table">
            <a:tbl>
              <a:tblPr firstRow="1" bandRow="1">
                <a:tableStyleId>{D7AC3CCA-C797-4891-BE02-D94E43425B78}</a:tableStyleId>
              </a:tblPr>
              <a:tblGrid>
                <a:gridCol w="807617"/>
                <a:gridCol w="560535"/>
              </a:tblGrid>
              <a:tr h="213811">
                <a:tc>
                  <a:txBody>
                    <a:bodyPr/>
                    <a:lstStyle/>
                    <a:p>
                      <a:pPr algn="ctr">
                        <a:lnSpc>
                          <a:spcPts val="2000"/>
                        </a:lnSpc>
                      </a:pPr>
                      <a:r>
                        <a:rPr kumimoji="1" lang="ja-JP" altLang="en-US" sz="1050" b="0" dirty="0" smtClean="0"/>
                        <a:t>項目</a:t>
                      </a:r>
                      <a:endParaRPr kumimoji="1" lang="ja-JP" altLang="en-US" sz="1050" b="0" dirty="0"/>
                    </a:p>
                  </a:txBody>
                  <a:tcPr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a:txBody>
                    <a:bodyPr/>
                    <a:lstStyle/>
                    <a:p>
                      <a:pPr algn="ctr">
                        <a:lnSpc>
                          <a:spcPts val="2000"/>
                        </a:lnSpc>
                      </a:pPr>
                      <a:r>
                        <a:rPr kumimoji="1" lang="ja-JP" altLang="en-US" sz="900" b="0" dirty="0" smtClean="0"/>
                        <a:t>点数</a:t>
                      </a:r>
                      <a:endParaRPr kumimoji="1" lang="ja-JP" altLang="en-US" sz="900" b="0" dirty="0"/>
                    </a:p>
                  </a:txBody>
                  <a:tcPr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r>
              <a:tr h="391304">
                <a:tc>
                  <a:txBody>
                    <a:bodyPr/>
                    <a:lstStyle/>
                    <a:p>
                      <a:pPr algn="ctr">
                        <a:lnSpc>
                          <a:spcPts val="2000"/>
                        </a:lnSpc>
                      </a:pPr>
                      <a:r>
                        <a:rPr kumimoji="1" lang="ja-JP" altLang="en-US" sz="1100" b="0" dirty="0" smtClean="0"/>
                        <a:t>個人面接</a:t>
                      </a:r>
                      <a:endParaRPr kumimoji="1" lang="ja-JP" altLang="en-US" sz="1100" b="0" dirty="0"/>
                    </a:p>
                  </a:txBody>
                  <a:tcPr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lnSpc>
                          <a:spcPts val="2000"/>
                        </a:lnSpc>
                      </a:pPr>
                      <a:r>
                        <a:rPr kumimoji="1" lang="en-US" altLang="ja-JP" sz="1800" b="0" dirty="0" smtClean="0"/>
                        <a:t>39</a:t>
                      </a:r>
                      <a:endParaRPr kumimoji="1" lang="ja-JP" altLang="en-US" sz="1800" b="0" dirty="0"/>
                    </a:p>
                  </a:txBody>
                  <a:tcPr anchor="b">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91304">
                <a:tc>
                  <a:txBody>
                    <a:bodyPr/>
                    <a:lstStyle/>
                    <a:p>
                      <a:pPr algn="ctr">
                        <a:lnSpc>
                          <a:spcPts val="2000"/>
                        </a:lnSpc>
                      </a:pPr>
                      <a:r>
                        <a:rPr kumimoji="1" lang="ja-JP" altLang="en-US" sz="1100" b="0" dirty="0" smtClean="0"/>
                        <a:t>口頭試問</a:t>
                      </a:r>
                      <a:endParaRPr kumimoji="1" lang="ja-JP" altLang="en-US" sz="1100" b="0" dirty="0"/>
                    </a:p>
                  </a:txBody>
                  <a:tcPr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lnSpc>
                          <a:spcPts val="2000"/>
                        </a:lnSpc>
                      </a:pPr>
                      <a:r>
                        <a:rPr kumimoji="1" lang="en-US" altLang="ja-JP" sz="1800" b="0" dirty="0" smtClean="0"/>
                        <a:t>42</a:t>
                      </a:r>
                      <a:endParaRPr kumimoji="1" lang="ja-JP" altLang="en-US" sz="1800" b="0" dirty="0"/>
                    </a:p>
                  </a:txBody>
                  <a:tcPr anchor="b">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391304">
                <a:tc>
                  <a:txBody>
                    <a:bodyPr/>
                    <a:lstStyle/>
                    <a:p>
                      <a:pPr algn="ctr">
                        <a:lnSpc>
                          <a:spcPts val="2000"/>
                        </a:lnSpc>
                      </a:pPr>
                      <a:r>
                        <a:rPr kumimoji="1" lang="ja-JP" altLang="en-US" sz="1100" b="0" dirty="0" smtClean="0"/>
                        <a:t>集団面接</a:t>
                      </a:r>
                      <a:endParaRPr kumimoji="1" lang="ja-JP" altLang="en-US" sz="1100" b="0" dirty="0"/>
                    </a:p>
                  </a:txBody>
                  <a:tcPr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2000"/>
                        </a:lnSpc>
                      </a:pPr>
                      <a:r>
                        <a:rPr kumimoji="1" lang="en-US" altLang="ja-JP" sz="1800" b="0" dirty="0" smtClean="0"/>
                        <a:t>27</a:t>
                      </a:r>
                      <a:endParaRPr kumimoji="1" lang="ja-JP" altLang="en-US" sz="1800" b="0" dirty="0"/>
                    </a:p>
                  </a:txBody>
                  <a:tcPr anchor="b">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91304">
                <a:tc>
                  <a:txBody>
                    <a:bodyPr/>
                    <a:lstStyle/>
                    <a:p>
                      <a:pPr algn="ctr">
                        <a:lnSpc>
                          <a:spcPts val="2000"/>
                        </a:lnSpc>
                      </a:pPr>
                      <a:r>
                        <a:rPr kumimoji="1" lang="ja-JP" altLang="en-US" sz="1100" b="0" dirty="0" smtClean="0"/>
                        <a:t>集団討論</a:t>
                      </a:r>
                      <a:endParaRPr kumimoji="1" lang="ja-JP" altLang="en-US" sz="1100" b="0" dirty="0"/>
                    </a:p>
                  </a:txBody>
                  <a:tcPr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2000"/>
                        </a:lnSpc>
                      </a:pPr>
                      <a:r>
                        <a:rPr kumimoji="1" lang="en-US" altLang="ja-JP" sz="1800" b="0" dirty="0" smtClean="0"/>
                        <a:t>6</a:t>
                      </a:r>
                      <a:endParaRPr kumimoji="1" lang="ja-JP" altLang="en-US" sz="1800" b="0" dirty="0"/>
                    </a:p>
                  </a:txBody>
                  <a:tcPr anchor="b">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391304">
                <a:tc>
                  <a:txBody>
                    <a:bodyPr/>
                    <a:lstStyle/>
                    <a:p>
                      <a:pPr algn="ctr">
                        <a:lnSpc>
                          <a:spcPts val="2000"/>
                        </a:lnSpc>
                      </a:pPr>
                      <a:r>
                        <a:rPr kumimoji="1" lang="ja-JP" altLang="en-US" sz="1100" b="0" dirty="0" smtClean="0"/>
                        <a:t>待ち・移動</a:t>
                      </a:r>
                      <a:endParaRPr kumimoji="1" lang="ja-JP" altLang="en-US" sz="1100" b="0" dirty="0"/>
                    </a:p>
                  </a:txBody>
                  <a:tcPr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ts val="2000"/>
                        </a:lnSpc>
                      </a:pPr>
                      <a:r>
                        <a:rPr kumimoji="1" lang="en-US" altLang="ja-JP" sz="1800" b="0" dirty="0" smtClean="0"/>
                        <a:t>18</a:t>
                      </a:r>
                      <a:endParaRPr kumimoji="1" lang="ja-JP" altLang="en-US" sz="1800" b="0" dirty="0"/>
                    </a:p>
                  </a:txBody>
                  <a:tcPr anchor="b">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91304">
                <a:tc>
                  <a:txBody>
                    <a:bodyPr/>
                    <a:lstStyle/>
                    <a:p>
                      <a:pPr algn="ctr">
                        <a:lnSpc>
                          <a:spcPts val="2000"/>
                        </a:lnSpc>
                      </a:pPr>
                      <a:r>
                        <a:rPr kumimoji="1" lang="ja-JP" altLang="en-US" sz="1100" b="0" dirty="0" smtClean="0"/>
                        <a:t>態度</a:t>
                      </a:r>
                      <a:endParaRPr kumimoji="1" lang="ja-JP" altLang="en-US" sz="1100" b="0" dirty="0"/>
                    </a:p>
                  </a:txBody>
                  <a:tcPr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ts val="2000"/>
                        </a:lnSpc>
                      </a:pPr>
                      <a:r>
                        <a:rPr kumimoji="1" lang="en-US" altLang="ja-JP" sz="1800" b="0" dirty="0" smtClean="0"/>
                        <a:t>26</a:t>
                      </a:r>
                      <a:endParaRPr kumimoji="1" lang="ja-JP" altLang="en-US" sz="1800" b="0" dirty="0"/>
                    </a:p>
                  </a:txBody>
                  <a:tcPr anchor="b">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388483">
                <a:tc>
                  <a:txBody>
                    <a:bodyPr/>
                    <a:lstStyle/>
                    <a:p>
                      <a:pPr algn="ctr">
                        <a:lnSpc>
                          <a:spcPts val="2000"/>
                        </a:lnSpc>
                      </a:pPr>
                      <a:r>
                        <a:rPr kumimoji="1" lang="ja-JP" altLang="en-US" sz="1400" b="1" dirty="0" smtClean="0"/>
                        <a:t>総計</a:t>
                      </a:r>
                      <a:endParaRPr kumimoji="1" lang="ja-JP" altLang="en-US" sz="1400" b="1" dirty="0"/>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lnSpc>
                          <a:spcPts val="2000"/>
                        </a:lnSpc>
                      </a:pPr>
                      <a:r>
                        <a:rPr kumimoji="1" lang="en-US" altLang="ja-JP" sz="1800" b="1" dirty="0" smtClean="0">
                          <a:solidFill>
                            <a:srgbClr val="FF0000"/>
                          </a:solidFill>
                        </a:rPr>
                        <a:t>158</a:t>
                      </a:r>
                      <a:endParaRPr kumimoji="1" lang="ja-JP" altLang="en-US" sz="1800" b="1" dirty="0">
                        <a:solidFill>
                          <a:srgbClr val="FF0000"/>
                        </a:solidFill>
                      </a:endParaRPr>
                    </a:p>
                  </a:txBody>
                  <a:tcPr anchor="b">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299157">
                <a:tc>
                  <a:txBody>
                    <a:bodyPr/>
                    <a:lstStyle/>
                    <a:p>
                      <a:pPr algn="ctr">
                        <a:lnSpc>
                          <a:spcPts val="2000"/>
                        </a:lnSpc>
                      </a:pPr>
                      <a:r>
                        <a:rPr kumimoji="1" lang="ja-JP" altLang="en-US" sz="1400" b="1" dirty="0" smtClean="0"/>
                        <a:t>判定</a:t>
                      </a:r>
                      <a:endParaRPr kumimoji="1" lang="ja-JP" altLang="en-US" sz="1400" b="1" dirty="0"/>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2000"/>
                        </a:lnSpc>
                      </a:pPr>
                      <a:r>
                        <a:rPr kumimoji="1" lang="ja-JP" altLang="en-US" sz="1800" b="1" dirty="0" smtClean="0">
                          <a:solidFill>
                            <a:srgbClr val="FF0000"/>
                          </a:solidFill>
                        </a:rPr>
                        <a:t>Ｂ</a:t>
                      </a:r>
                      <a:endParaRPr kumimoji="1" lang="ja-JP" altLang="en-US" sz="1800" b="1" dirty="0">
                        <a:solidFill>
                          <a:srgbClr val="FF0000"/>
                        </a:solidFill>
                      </a:endParaRPr>
                    </a:p>
                  </a:txBody>
                  <a:tcPr anchor="b">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pSp>
        <p:nvGrpSpPr>
          <p:cNvPr id="9" name="グループ化 8"/>
          <p:cNvGrpSpPr/>
          <p:nvPr/>
        </p:nvGrpSpPr>
        <p:grpSpPr>
          <a:xfrm>
            <a:off x="35496" y="1203378"/>
            <a:ext cx="3024336" cy="785462"/>
            <a:chOff x="2411760" y="692696"/>
            <a:chExt cx="3384376" cy="914400"/>
          </a:xfrm>
        </p:grpSpPr>
        <p:cxnSp>
          <p:nvCxnSpPr>
            <p:cNvPr id="4" name="直線コネクタ 3"/>
            <p:cNvCxnSpPr/>
            <p:nvPr/>
          </p:nvCxnSpPr>
          <p:spPr>
            <a:xfrm>
              <a:off x="2492340" y="1412776"/>
              <a:ext cx="314263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2411760" y="692696"/>
              <a:ext cx="3384376"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solidFill>
                    <a:schemeClr val="tx1"/>
                  </a:solidFill>
                </a:rPr>
                <a:t>瓜生　幸妃</a:t>
              </a:r>
              <a:r>
                <a:rPr lang="ja-JP" altLang="en-US" sz="1600" dirty="0" smtClean="0">
                  <a:solidFill>
                    <a:schemeClr val="tx1"/>
                  </a:solidFill>
                </a:rPr>
                <a:t>さん　の成績</a:t>
              </a:r>
              <a:endParaRPr kumimoji="1" lang="ja-JP" altLang="en-US" sz="1600" dirty="0">
                <a:solidFill>
                  <a:schemeClr val="tx1"/>
                </a:solidFill>
              </a:endParaRPr>
            </a:p>
          </p:txBody>
        </p:sp>
      </p:grpSp>
      <p:grpSp>
        <p:nvGrpSpPr>
          <p:cNvPr id="16" name="Group 2"/>
          <p:cNvGrpSpPr>
            <a:grpSpLocks/>
          </p:cNvGrpSpPr>
          <p:nvPr/>
        </p:nvGrpSpPr>
        <p:grpSpPr bwMode="auto">
          <a:xfrm>
            <a:off x="275364" y="234619"/>
            <a:ext cx="1492048" cy="314061"/>
            <a:chOff x="4538" y="4520"/>
            <a:chExt cx="2648" cy="462"/>
          </a:xfrm>
        </p:grpSpPr>
        <p:grpSp>
          <p:nvGrpSpPr>
            <p:cNvPr id="17" name="Group 3"/>
            <p:cNvGrpSpPr>
              <a:grpSpLocks/>
            </p:cNvGrpSpPr>
            <p:nvPr/>
          </p:nvGrpSpPr>
          <p:grpSpPr bwMode="auto">
            <a:xfrm>
              <a:off x="4538" y="4520"/>
              <a:ext cx="676" cy="456"/>
              <a:chOff x="3640" y="6504"/>
              <a:chExt cx="1236" cy="726"/>
            </a:xfrm>
          </p:grpSpPr>
          <p:sp>
            <p:nvSpPr>
              <p:cNvPr id="19" name="WordArt 4"/>
              <p:cNvSpPr>
                <a:spLocks noChangeArrowheads="1" noChangeShapeType="1" noTextEdit="1"/>
              </p:cNvSpPr>
              <p:nvPr/>
            </p:nvSpPr>
            <p:spPr bwMode="auto">
              <a:xfrm>
                <a:off x="3696" y="7048"/>
                <a:ext cx="1159" cy="18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altLang="ja-JP" sz="3600" kern="10" spc="0" dirty="0" smtClean="0">
                    <a:ln w="9525">
                      <a:solidFill>
                        <a:schemeClr val="bg1"/>
                      </a:solidFill>
                      <a:round/>
                      <a:headEnd/>
                      <a:tailEnd/>
                    </a:ln>
                    <a:solidFill>
                      <a:schemeClr val="bg1"/>
                    </a:solidFill>
                    <a:effectLst/>
                    <a:latin typeface="メイリオ"/>
                    <a:ea typeface="メイリオ"/>
                    <a:cs typeface="メイリオ"/>
                  </a:rPr>
                  <a:t>Study together</a:t>
                </a:r>
                <a:endParaRPr lang="ja-JP" altLang="en-US" sz="3600" kern="10" spc="0" dirty="0">
                  <a:ln w="9525">
                    <a:solidFill>
                      <a:schemeClr val="bg1"/>
                    </a:solidFill>
                    <a:round/>
                    <a:headEnd/>
                    <a:tailEnd/>
                  </a:ln>
                  <a:solidFill>
                    <a:schemeClr val="bg1"/>
                  </a:solidFill>
                  <a:effectLst/>
                  <a:latin typeface="メイリオ"/>
                  <a:ea typeface="メイリオ"/>
                  <a:cs typeface="メイリオ"/>
                </a:endParaRPr>
              </a:p>
            </p:txBody>
          </p:sp>
          <p:sp>
            <p:nvSpPr>
              <p:cNvPr id="20" name="WordArt 5"/>
              <p:cNvSpPr>
                <a:spLocks noChangeArrowheads="1" noChangeShapeType="1" noTextEdit="1"/>
              </p:cNvSpPr>
              <p:nvPr/>
            </p:nvSpPr>
            <p:spPr bwMode="auto">
              <a:xfrm>
                <a:off x="3640" y="6735"/>
                <a:ext cx="1236" cy="252"/>
              </a:xfrm>
              <a:prstGeom prst="rect">
                <a:avLst/>
              </a:prstGeom>
              <a:noFill/>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ja-JP" altLang="en-US" sz="3600" kern="10" spc="0" dirty="0" smtClean="0">
                    <a:ln w="12700">
                      <a:solidFill>
                        <a:schemeClr val="bg1"/>
                      </a:solidFill>
                      <a:round/>
                      <a:headEnd/>
                      <a:tailEnd/>
                    </a:ln>
                    <a:solidFill>
                      <a:schemeClr val="bg1"/>
                    </a:solidFill>
                    <a:effectLst/>
                    <a:latin typeface="Constantia"/>
                  </a:rPr>
                  <a:t>∞</a:t>
                </a:r>
                <a:endParaRPr lang="ja-JP" altLang="en-US" sz="3600" kern="10" spc="0" dirty="0">
                  <a:ln w="12700">
                    <a:solidFill>
                      <a:schemeClr val="bg1"/>
                    </a:solidFill>
                    <a:round/>
                    <a:headEnd/>
                    <a:tailEnd/>
                  </a:ln>
                  <a:solidFill>
                    <a:schemeClr val="bg1"/>
                  </a:solidFill>
                  <a:effectLst/>
                  <a:latin typeface="Constantia"/>
                </a:endParaRPr>
              </a:p>
            </p:txBody>
          </p:sp>
          <p:sp>
            <p:nvSpPr>
              <p:cNvPr id="21" name="Oval 6"/>
              <p:cNvSpPr>
                <a:spLocks noChangeArrowheads="1"/>
              </p:cNvSpPr>
              <p:nvPr/>
            </p:nvSpPr>
            <p:spPr bwMode="auto">
              <a:xfrm>
                <a:off x="4147" y="6504"/>
                <a:ext cx="275" cy="21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295" tIns="8890" rIns="74295" bIns="8890" numCol="1" anchor="t" anchorCtr="0" compatLnSpc="1">
                <a:prstTxWarp prst="textNoShape">
                  <a:avLst/>
                </a:prstTxWarp>
              </a:bodyPr>
              <a:lstStyle/>
              <a:p>
                <a:endParaRPr lang="ja-JP" altLang="en-US"/>
              </a:p>
            </p:txBody>
          </p:sp>
        </p:grpSp>
        <p:sp>
          <p:nvSpPr>
            <p:cNvPr id="18" name="WordArt 7"/>
            <p:cNvSpPr>
              <a:spLocks noChangeArrowheads="1" noChangeShapeType="1" noTextEdit="1"/>
            </p:cNvSpPr>
            <p:nvPr/>
          </p:nvSpPr>
          <p:spPr bwMode="auto">
            <a:xfrm>
              <a:off x="5428" y="4520"/>
              <a:ext cx="1758" cy="46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ja-JP" altLang="en-US" sz="2000" kern="10" spc="0" dirty="0" smtClean="0">
                  <a:ln w="9525">
                    <a:solidFill>
                      <a:schemeClr val="bg1"/>
                    </a:solidFill>
                    <a:round/>
                    <a:headEnd/>
                    <a:tailEnd/>
                  </a:ln>
                  <a:solidFill>
                    <a:schemeClr val="bg1"/>
                  </a:solidFill>
                  <a:effectLst/>
                  <a:latin typeface="ＭＳ Ｐゴシック"/>
                  <a:ea typeface="ＭＳ Ｐゴシック"/>
                </a:rPr>
                <a:t>前橋ゼミ</a:t>
              </a:r>
              <a:endParaRPr lang="ja-JP" altLang="en-US" sz="2000" kern="10" spc="0" dirty="0">
                <a:ln w="9525">
                  <a:solidFill>
                    <a:schemeClr val="bg1"/>
                  </a:solidFill>
                  <a:round/>
                  <a:headEnd/>
                  <a:tailEnd/>
                </a:ln>
                <a:solidFill>
                  <a:schemeClr val="bg1"/>
                </a:solidFill>
                <a:effectLst/>
                <a:latin typeface="ＭＳ Ｐゴシック"/>
                <a:ea typeface="ＭＳ Ｐゴシック"/>
              </a:endParaRPr>
            </a:p>
          </p:txBody>
        </p:sp>
      </p:grpSp>
      <p:graphicFrame>
        <p:nvGraphicFramePr>
          <p:cNvPr id="23" name="表 22"/>
          <p:cNvGraphicFramePr>
            <a:graphicFrameLocks noGrp="1"/>
          </p:cNvGraphicFramePr>
          <p:nvPr>
            <p:extLst>
              <p:ext uri="{D42A27DB-BD31-4B8C-83A1-F6EECF244321}">
                <p14:modId xmlns:p14="http://schemas.microsoft.com/office/powerpoint/2010/main" val="2452793414"/>
              </p:ext>
            </p:extLst>
          </p:nvPr>
        </p:nvGraphicFramePr>
        <p:xfrm>
          <a:off x="107504" y="3861048"/>
          <a:ext cx="2999953" cy="1368202"/>
        </p:xfrm>
        <a:graphic>
          <a:graphicData uri="http://schemas.openxmlformats.org/drawingml/2006/table">
            <a:tbl>
              <a:tblPr firstRow="1" bandRow="1">
                <a:tableStyleId>{5C22544A-7EE6-4342-B048-85BDC9FD1C3A}</a:tableStyleId>
              </a:tblPr>
              <a:tblGrid>
                <a:gridCol w="2999953"/>
              </a:tblGrid>
              <a:tr h="243238">
                <a:tc>
                  <a:txBody>
                    <a:bodyPr/>
                    <a:lstStyle/>
                    <a:p>
                      <a:pPr algn="ctr"/>
                      <a:r>
                        <a:rPr kumimoji="1" lang="ja-JP" altLang="en-US" sz="1100" dirty="0" smtClean="0">
                          <a:solidFill>
                            <a:schemeClr val="tx1"/>
                          </a:solidFill>
                        </a:rPr>
                        <a:t>面接官所見　</a:t>
                      </a:r>
                      <a:r>
                        <a:rPr kumimoji="1" lang="ja-JP" altLang="en-US" sz="1000" dirty="0" smtClean="0">
                          <a:solidFill>
                            <a:schemeClr val="tx1"/>
                          </a:solidFill>
                        </a:rPr>
                        <a:t>と　</a:t>
                      </a:r>
                      <a:r>
                        <a:rPr kumimoji="1" lang="ja-JP" altLang="en-US" sz="1100" dirty="0" smtClean="0">
                          <a:solidFill>
                            <a:schemeClr val="tx1"/>
                          </a:solidFill>
                        </a:rPr>
                        <a:t>アドバイス</a:t>
                      </a:r>
                      <a:endParaRPr kumimoji="1" lang="ja-JP"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0ED33"/>
                    </a:solidFill>
                  </a:tcPr>
                </a:tc>
              </a:tr>
              <a:tr h="1109122">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800" b="1" i="0" u="none" strike="noStrike" kern="1200" cap="none" spc="0" normalizeH="0" baseline="0" noProof="0" dirty="0" smtClean="0">
                          <a:ln>
                            <a:noFill/>
                          </a:ln>
                          <a:solidFill>
                            <a:prstClr val="black"/>
                          </a:solidFill>
                          <a:effectLst/>
                          <a:uLnTx/>
                          <a:uFillTx/>
                          <a:latin typeface="花鳥風月Ｐ" panose="02000600000000000000" pitchFamily="2" charset="-128"/>
                          <a:ea typeface="花鳥風月Ｐ" panose="02000600000000000000" pitchFamily="2" charset="-128"/>
                          <a:cs typeface="+mn-cs"/>
                        </a:rPr>
                        <a:t>個人面接、集団面接はよくできていました。入退室や面接中の態度もよかったです。表情のこわばりや話すスピードは意識して気を付けていきましょう。ただ、集団討論の消極的な態度が逆に目立ってしまいました。まわりの意見を聞くことも大切なことですが、自分の意見に自信をもって発言をしていくことが第一です。普段から練習することは難しいですが、授業中や話し合いのときには意識して積極的に発言する習慣をつけていくようにしましょう。</a:t>
                      </a:r>
                      <a:endParaRPr kumimoji="1" lang="en-US" altLang="ja-JP" sz="800" b="1" i="0" u="none" strike="noStrike" kern="1200" cap="none" spc="0" normalizeH="0" baseline="0" noProof="0" dirty="0" smtClean="0">
                        <a:ln>
                          <a:noFill/>
                        </a:ln>
                        <a:solidFill>
                          <a:prstClr val="black"/>
                        </a:solidFill>
                        <a:effectLst/>
                        <a:uLnTx/>
                        <a:uFillTx/>
                        <a:latin typeface="花鳥風月Ｐ" panose="02000600000000000000" pitchFamily="2" charset="-128"/>
                        <a:ea typeface="花鳥風月Ｐ" panose="02000600000000000000" pitchFamily="2"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2995829095"/>
              </p:ext>
            </p:extLst>
          </p:nvPr>
        </p:nvGraphicFramePr>
        <p:xfrm>
          <a:off x="4788024" y="116009"/>
          <a:ext cx="4248472" cy="2180216"/>
        </p:xfrm>
        <a:graphic>
          <a:graphicData uri="http://schemas.openxmlformats.org/drawingml/2006/table">
            <a:tbl>
              <a:tblPr firstRow="1" bandRow="1">
                <a:tableStyleId>{5940675A-B579-460E-94D1-54222C63F5DA}</a:tableStyleId>
              </a:tblPr>
              <a:tblGrid>
                <a:gridCol w="396986"/>
                <a:gridCol w="467110"/>
                <a:gridCol w="792088"/>
                <a:gridCol w="576064"/>
                <a:gridCol w="432048"/>
                <a:gridCol w="1584176"/>
              </a:tblGrid>
              <a:tr h="257898">
                <a:tc gridSpan="3">
                  <a:txBody>
                    <a:bodyPr/>
                    <a:lstStyle/>
                    <a:p>
                      <a:pPr algn="ctr">
                        <a:lnSpc>
                          <a:spcPts val="1500"/>
                        </a:lnSpc>
                      </a:pPr>
                      <a:r>
                        <a:rPr kumimoji="1" lang="en-US" altLang="ja-JP" sz="1050" b="1" dirty="0" smtClean="0"/>
                        <a:t>《</a:t>
                      </a:r>
                      <a:r>
                        <a:rPr kumimoji="1" lang="ja-JP" altLang="en-US" sz="1050" b="1" dirty="0" smtClean="0"/>
                        <a:t>個人面接・口頭試問</a:t>
                      </a:r>
                      <a:r>
                        <a:rPr kumimoji="1" lang="en-US" altLang="ja-JP" sz="1050" b="1" dirty="0" smtClean="0"/>
                        <a:t>》</a:t>
                      </a:r>
                      <a:endParaRPr kumimoji="1" lang="ja-JP" altLang="en-US" sz="10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500"/>
                        </a:lnSpc>
                      </a:pPr>
                      <a:r>
                        <a:rPr kumimoji="1" lang="ja-JP" altLang="en-US" sz="1100" b="1" dirty="0" smtClean="0"/>
                        <a:t>採点</a:t>
                      </a:r>
                      <a:endParaRPr kumimoji="1" lang="ja-JP" alt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500"/>
                        </a:lnSpc>
                      </a:pPr>
                      <a:r>
                        <a:rPr kumimoji="1" lang="ja-JP" altLang="en-US" sz="900" b="1" dirty="0" smtClean="0"/>
                        <a:t>総計</a:t>
                      </a:r>
                      <a:endParaRPr kumimoji="1" lang="ja-JP" altLang="en-US"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200" b="0" dirty="0" smtClean="0"/>
                        <a:t>寸評・アドバイス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56425">
                <a:tc rowSpan="5">
                  <a:txBody>
                    <a:bodyPr/>
                    <a:lstStyle/>
                    <a:p>
                      <a:pPr algn="ctr">
                        <a:lnSpc>
                          <a:spcPts val="900"/>
                        </a:lnSpc>
                      </a:pPr>
                      <a:r>
                        <a:rPr kumimoji="1" lang="ja-JP" altLang="en-US" sz="800" b="1" dirty="0" smtClean="0"/>
                        <a:t>個人</a:t>
                      </a:r>
                      <a:endParaRPr kumimoji="1" lang="en-US" altLang="ja-JP" sz="800" b="1" dirty="0" smtClean="0"/>
                    </a:p>
                    <a:p>
                      <a:pPr algn="ctr">
                        <a:lnSpc>
                          <a:spcPts val="900"/>
                        </a:lnSpc>
                      </a:pPr>
                      <a:r>
                        <a:rPr kumimoji="1" lang="ja-JP" altLang="en-US" sz="800" b="1" dirty="0" smtClean="0"/>
                        <a:t>面接</a:t>
                      </a:r>
                      <a:endParaRPr kumimoji="1" lang="ja-JP" altLang="en-US" sz="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gridSpan="2">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800" dirty="0" smtClean="0"/>
                        <a:t>学校での委員会活動</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a:lnSpc>
                          <a:spcPts val="1500"/>
                        </a:lnSpc>
                      </a:pPr>
                      <a:r>
                        <a:rPr kumimoji="1" lang="en-US" altLang="ja-JP" sz="1000" b="1" dirty="0" smtClean="0"/>
                        <a:t>    </a:t>
                      </a:r>
                      <a:r>
                        <a:rPr kumimoji="1" lang="ja-JP" altLang="en-US" sz="1000" b="1" dirty="0" smtClean="0"/>
                        <a:t>　</a:t>
                      </a:r>
                      <a:r>
                        <a:rPr kumimoji="1" lang="en-US" altLang="ja-JP" sz="1000" b="1" dirty="0" smtClean="0"/>
                        <a:t>/10</a:t>
                      </a:r>
                      <a:endParaRPr kumimoji="1" lang="ja-JP" altLang="en-US"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5">
                  <a:txBody>
                    <a:bodyPr/>
                    <a:lstStyle/>
                    <a:p>
                      <a:pPr>
                        <a:lnSpc>
                          <a:spcPts val="1500"/>
                        </a:lnSpc>
                      </a:pP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5">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mn-lt"/>
                          <a:ea typeface="+mn-ea"/>
                          <a:cs typeface="+mn-cs"/>
                        </a:rPr>
                        <a:t>全体的によく答えられていました。志願理由も解答できていましたが少し早口でした。緊張していると話すスピードが上がりがちです聞き取りづらい個所もあったためもう少しゆっくり話をすることを意識しましょう。</a:t>
                      </a:r>
                      <a:endParaRPr kumimoji="1" lang="en-US" altLang="ja-JP" sz="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mn-lt"/>
                          <a:ea typeface="+mn-ea"/>
                          <a:cs typeface="+mn-cs"/>
                        </a:rPr>
                        <a:t>「中学校生活における心配事」「自己ＰＲ」では改善策があまりうまく答えられていませんでした。中学校生活とからめて具体的に答えられるとよいです。</a:t>
                      </a:r>
                      <a:endParaRPr kumimoji="1" lang="en-US" altLang="ja-JP" sz="7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56425">
                <a:tc vMerge="1">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800" dirty="0" smtClean="0"/>
                        <a:t>志願理由</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000" b="1" dirty="0" smtClean="0"/>
                        <a:t>    </a:t>
                      </a:r>
                      <a:r>
                        <a:rPr kumimoji="1" lang="ja-JP" altLang="en-US" sz="1000" b="1" dirty="0" smtClean="0"/>
                        <a:t>　</a:t>
                      </a:r>
                      <a:r>
                        <a:rPr kumimoji="1" lang="en-US" altLang="ja-JP" sz="1000" b="1" dirty="0" smtClean="0"/>
                        <a:t>/10</a:t>
                      </a:r>
                      <a:endParaRPr kumimoji="1" lang="ja-JP" altLang="en-US" sz="1000" b="1"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r>
              <a:tr h="284712">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パネルを見て回答</a:t>
                      </a:r>
                      <a:endParaRPr kumimoji="1" lang="en-US" altLang="ja-JP" sz="800" dirty="0" smtClean="0"/>
                    </a:p>
                    <a:p>
                      <a:pPr marL="0" marR="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「感謝の気持ちを伝える会」</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000" b="1" dirty="0" smtClean="0"/>
                        <a:t>    </a:t>
                      </a:r>
                      <a:r>
                        <a:rPr kumimoji="1" lang="ja-JP" altLang="en-US" sz="1000" b="1" dirty="0" smtClean="0"/>
                        <a:t>　</a:t>
                      </a:r>
                      <a:r>
                        <a:rPr kumimoji="1" lang="en-US" altLang="ja-JP" sz="1000" b="1" dirty="0" smtClean="0"/>
                        <a:t>/10</a:t>
                      </a:r>
                      <a:endParaRPr kumimoji="1" lang="ja-JP" altLang="en-US" sz="1000" b="1"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r>
              <a:tr h="284712">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indent="0" algn="ctr" defTabSz="914400" rtl="0" eaLnBrk="1" fontAlgn="auto" latinLnBrk="0" hangingPunct="1">
                        <a:lnSpc>
                          <a:spcPts val="800"/>
                        </a:lnSpc>
                        <a:spcBef>
                          <a:spcPts val="0"/>
                        </a:spcBef>
                        <a:spcAft>
                          <a:spcPts val="0"/>
                        </a:spcAft>
                        <a:buClrTx/>
                        <a:buSzTx/>
                        <a:buFontTx/>
                        <a:buNone/>
                        <a:tabLst/>
                        <a:defRPr/>
                      </a:pPr>
                      <a:r>
                        <a:rPr kumimoji="1" lang="ja-JP" altLang="en-US" sz="700" smtClean="0"/>
                        <a:t>中学校生活における心配事とその改善策について</a:t>
                      </a:r>
                      <a:endParaRPr kumimoji="1" lang="en-US" altLang="ja-JP" sz="7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000" b="1" dirty="0" smtClean="0"/>
                        <a:t>    </a:t>
                      </a:r>
                      <a:r>
                        <a:rPr kumimoji="1" lang="ja-JP" altLang="en-US" sz="1000" b="1" dirty="0" smtClean="0"/>
                        <a:t>　</a:t>
                      </a:r>
                      <a:r>
                        <a:rPr kumimoji="1" lang="en-US" altLang="ja-JP" sz="1000" b="1" dirty="0" smtClean="0"/>
                        <a:t>/10</a:t>
                      </a:r>
                      <a:endParaRPr kumimoji="1" lang="ja-JP" altLang="en-US" sz="1000" b="1"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5263">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800" dirty="0" smtClean="0"/>
                        <a:t>自己ＰＲ</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000" b="1" dirty="0" smtClean="0"/>
                        <a:t>    </a:t>
                      </a:r>
                      <a:r>
                        <a:rPr kumimoji="1" lang="ja-JP" altLang="en-US" sz="1000" b="1" smtClean="0"/>
                        <a:t>　</a:t>
                      </a:r>
                      <a:r>
                        <a:rPr kumimoji="1" lang="en-US" altLang="ja-JP" sz="1000" b="1" smtClean="0"/>
                        <a:t>/</a:t>
                      </a:r>
                      <a:r>
                        <a:rPr kumimoji="1" lang="en-US" altLang="ja-JP" sz="1000" b="1" dirty="0" smtClean="0"/>
                        <a:t>10</a:t>
                      </a:r>
                      <a:endParaRPr kumimoji="1" lang="ja-JP" altLang="en-US" sz="1000" b="1"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5935">
                <a:tc rowSpan="2">
                  <a:txBody>
                    <a:bodyPr/>
                    <a:lstStyle/>
                    <a:p>
                      <a:pPr marL="0" marR="0" indent="0" algn="ctr" defTabSz="914400" rtl="0" eaLnBrk="1" fontAlgn="auto" latinLnBrk="0" hangingPunct="1">
                        <a:lnSpc>
                          <a:spcPts val="900"/>
                        </a:lnSpc>
                        <a:spcBef>
                          <a:spcPts val="0"/>
                        </a:spcBef>
                        <a:spcAft>
                          <a:spcPts val="0"/>
                        </a:spcAft>
                        <a:buClrTx/>
                        <a:buSzTx/>
                        <a:buFontTx/>
                        <a:buNone/>
                        <a:tabLst/>
                        <a:defRPr/>
                      </a:pPr>
                      <a:r>
                        <a:rPr kumimoji="1" lang="ja-JP" altLang="en-US" sz="800" b="1" dirty="0" smtClean="0"/>
                        <a:t>口頭</a:t>
                      </a:r>
                      <a:endParaRPr kumimoji="1" lang="en-US" altLang="ja-JP" sz="800" b="1" dirty="0" smtClean="0"/>
                    </a:p>
                    <a:p>
                      <a:pPr marL="0" marR="0" indent="0" algn="ctr" defTabSz="914400" rtl="0" eaLnBrk="1" fontAlgn="auto" latinLnBrk="0" hangingPunct="1">
                        <a:lnSpc>
                          <a:spcPts val="900"/>
                        </a:lnSpc>
                        <a:spcBef>
                          <a:spcPts val="0"/>
                        </a:spcBef>
                        <a:spcAft>
                          <a:spcPts val="0"/>
                        </a:spcAft>
                        <a:buClrTx/>
                        <a:buSzTx/>
                        <a:buFontTx/>
                        <a:buNone/>
                        <a:tabLst/>
                        <a:defRPr/>
                      </a:pPr>
                      <a:r>
                        <a:rPr kumimoji="1" lang="ja-JP" altLang="en-US" sz="800" b="1" dirty="0" smtClean="0"/>
                        <a:t>試問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marL="0" marR="0" indent="0" algn="ctr" defTabSz="914400" rtl="0" eaLnBrk="1" fontAlgn="auto" latinLnBrk="0" hangingPunct="1">
                        <a:lnSpc>
                          <a:spcPts val="800"/>
                        </a:lnSpc>
                        <a:spcBef>
                          <a:spcPts val="0"/>
                        </a:spcBef>
                        <a:spcAft>
                          <a:spcPts val="0"/>
                        </a:spcAft>
                        <a:buClrTx/>
                        <a:buSzTx/>
                        <a:buFontTx/>
                        <a:buNone/>
                        <a:tabLst/>
                        <a:defRPr/>
                      </a:pPr>
                      <a:r>
                        <a:rPr kumimoji="1" lang="ja-JP" altLang="en-US" sz="900" dirty="0" smtClean="0"/>
                        <a:t>国語　</a:t>
                      </a:r>
                      <a:endParaRPr kumimoji="1" lang="en-US" altLang="ja-JP" sz="9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600" b="0" i="0" u="none" strike="noStrike" kern="1200" cap="none" spc="0" normalizeH="0" baseline="0" noProof="0" dirty="0" smtClean="0">
                          <a:ln>
                            <a:noFill/>
                          </a:ln>
                          <a:solidFill>
                            <a:prstClr val="black"/>
                          </a:solidFill>
                          <a:effectLst/>
                          <a:uLnTx/>
                          <a:uFillTx/>
                          <a:latin typeface="+mn-lt"/>
                          <a:ea typeface="+mn-ea"/>
                          <a:cs typeface="+mn-cs"/>
                        </a:rPr>
                        <a:t>　①　</a:t>
                      </a:r>
                      <a:r>
                        <a:rPr kumimoji="1" lang="en-US" altLang="ja-JP" sz="1000" b="1" i="0" u="none" strike="noStrike" kern="1200" cap="none" spc="0" normalizeH="0" baseline="0" noProof="0" dirty="0" smtClean="0">
                          <a:ln>
                            <a:noFill/>
                          </a:ln>
                          <a:solidFill>
                            <a:srgbClr val="FF0000"/>
                          </a:solidFill>
                          <a:effectLst/>
                          <a:uLnTx/>
                          <a:uFillTx/>
                          <a:latin typeface="+mj-ea"/>
                          <a:ea typeface="+mj-ea"/>
                          <a:cs typeface="+mn-cs"/>
                        </a:rPr>
                        <a:t>3</a:t>
                      </a:r>
                      <a:r>
                        <a:rPr kumimoji="1" lang="ja-JP" altLang="en-US" sz="600" b="0" i="0" u="none" strike="noStrike" kern="1200" cap="none" spc="0" normalizeH="0" baseline="0" noProof="0" dirty="0" smtClean="0">
                          <a:ln>
                            <a:noFill/>
                          </a:ln>
                          <a:solidFill>
                            <a:prstClr val="black"/>
                          </a:solidFill>
                          <a:effectLst/>
                          <a:uLnTx/>
                          <a:uFillTx/>
                          <a:latin typeface="+mn-lt"/>
                          <a:ea typeface="+mn-ea"/>
                          <a:cs typeface="+mn-cs"/>
                        </a:rPr>
                        <a:t>　　　　　②　</a:t>
                      </a:r>
                      <a:r>
                        <a:rPr kumimoji="1" lang="en-US" altLang="ja-JP" sz="1000" b="1" i="0" u="none" strike="noStrike" kern="1200" cap="none" spc="0" normalizeH="0" baseline="0" noProof="0" dirty="0" smtClean="0">
                          <a:ln>
                            <a:noFill/>
                          </a:ln>
                          <a:solidFill>
                            <a:srgbClr val="FF0000"/>
                          </a:solidFill>
                          <a:effectLst/>
                          <a:uLnTx/>
                          <a:uFillTx/>
                          <a:latin typeface="+mj-ea"/>
                          <a:ea typeface="+mj-ea"/>
                          <a:cs typeface="+mn-cs"/>
                        </a:rPr>
                        <a:t>5</a:t>
                      </a:r>
                      <a:r>
                        <a:rPr kumimoji="1" lang="ja-JP" altLang="en-US" sz="600" b="0" i="0" u="none" strike="noStrike" kern="1200" cap="none" spc="0" normalizeH="0" baseline="0" noProof="0" dirty="0" smtClean="0">
                          <a:ln>
                            <a:noFill/>
                          </a:ln>
                          <a:solidFill>
                            <a:prstClr val="black"/>
                          </a:solidFill>
                          <a:effectLst/>
                          <a:uLnTx/>
                          <a:uFillTx/>
                          <a:latin typeface="+mn-lt"/>
                          <a:ea typeface="+mn-ea"/>
                          <a:cs typeface="+mn-cs"/>
                        </a:rPr>
                        <a:t>　　　　③　</a:t>
                      </a:r>
                      <a:r>
                        <a:rPr kumimoji="1" lang="en-US" altLang="ja-JP" sz="1000" b="1" i="0" u="none" strike="noStrike" kern="1200" cap="none" spc="0" normalizeH="0" baseline="0" noProof="0" dirty="0" smtClean="0">
                          <a:ln>
                            <a:noFill/>
                          </a:ln>
                          <a:solidFill>
                            <a:srgbClr val="FF0000"/>
                          </a:solidFill>
                          <a:effectLst/>
                          <a:uLnTx/>
                          <a:uFillTx/>
                          <a:latin typeface="+mn-ea"/>
                          <a:ea typeface="+mn-ea"/>
                          <a:cs typeface="+mn-cs"/>
                        </a:rPr>
                        <a:t>2</a:t>
                      </a:r>
                      <a:r>
                        <a:rPr kumimoji="1" lang="ja-JP" altLang="en-US" sz="600" b="0" i="0" u="none" strike="noStrike" kern="1200" cap="none" spc="0" normalizeH="0" baseline="0" noProof="0" dirty="0" smtClean="0">
                          <a:ln>
                            <a:noFill/>
                          </a:ln>
                          <a:solidFill>
                            <a:prstClr val="black"/>
                          </a:solidFill>
                          <a:effectLst/>
                          <a:uLnTx/>
                          <a:uFillTx/>
                          <a:latin typeface="+mn-lt"/>
                          <a:ea typeface="+mn-ea"/>
                          <a:cs typeface="+mn-cs"/>
                        </a:rPr>
                        <a:t>　　　　　　　　　　　　　　</a:t>
                      </a:r>
                      <a:endParaRPr kumimoji="1" lang="en-US" altLang="ja-JP" sz="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600" b="0" i="0" u="none" strike="noStrike" kern="1200" cap="none" spc="0" normalizeH="0" baseline="0" noProof="0" dirty="0" smtClean="0">
                          <a:ln>
                            <a:noFill/>
                          </a:ln>
                          <a:solidFill>
                            <a:prstClr val="black"/>
                          </a:solidFill>
                          <a:effectLst/>
                          <a:uLnTx/>
                          <a:uFillTx/>
                          <a:latin typeface="+mn-lt"/>
                          <a:ea typeface="+mn-ea"/>
                          <a:cs typeface="+mn-cs"/>
                        </a:rPr>
                        <a:t>　④　</a:t>
                      </a:r>
                      <a:r>
                        <a:rPr kumimoji="1" lang="en-US" altLang="ja-JP" sz="1000" b="1" i="0" u="none" strike="noStrike" kern="1200" cap="none" spc="0" normalizeH="0" baseline="0" noProof="0" dirty="0" smtClean="0">
                          <a:ln>
                            <a:noFill/>
                          </a:ln>
                          <a:solidFill>
                            <a:srgbClr val="FF0000"/>
                          </a:solidFill>
                          <a:effectLst/>
                          <a:uLnTx/>
                          <a:uFillTx/>
                          <a:latin typeface="+mj-ea"/>
                          <a:ea typeface="+mj-ea"/>
                          <a:cs typeface="+mn-cs"/>
                        </a:rPr>
                        <a:t>5</a:t>
                      </a:r>
                      <a:r>
                        <a:rPr kumimoji="1" lang="ja-JP" altLang="en-US" sz="600" b="0" i="0" u="none" strike="noStrike" kern="1200" cap="none" spc="0" normalizeH="0" baseline="0" noProof="0" dirty="0" smtClean="0">
                          <a:ln>
                            <a:noFill/>
                          </a:ln>
                          <a:solidFill>
                            <a:prstClr val="black"/>
                          </a:solidFill>
                          <a:effectLst/>
                          <a:uLnTx/>
                          <a:uFillTx/>
                          <a:latin typeface="+mn-lt"/>
                          <a:ea typeface="+mn-ea"/>
                          <a:cs typeface="+mn-cs"/>
                        </a:rPr>
                        <a:t>　　　　　⑤　</a:t>
                      </a:r>
                      <a:r>
                        <a:rPr kumimoji="1" lang="en-US" altLang="ja-JP" sz="1000" b="1" i="0" u="none" strike="noStrike" kern="1200" cap="none" spc="0" normalizeH="0" baseline="0" noProof="0" dirty="0" smtClean="0">
                          <a:ln>
                            <a:noFill/>
                          </a:ln>
                          <a:solidFill>
                            <a:srgbClr val="FF0000"/>
                          </a:solidFill>
                          <a:effectLst/>
                          <a:uLnTx/>
                          <a:uFillTx/>
                          <a:latin typeface="+mj-ea"/>
                          <a:ea typeface="+mj-ea"/>
                          <a:cs typeface="+mn-cs"/>
                        </a:rPr>
                        <a:t>2</a:t>
                      </a:r>
                      <a:r>
                        <a:rPr kumimoji="1" lang="ja-JP" altLang="en-US" sz="600" b="0" i="0" u="none" strike="noStrike" kern="1200" cap="none" spc="0" normalizeH="0" baseline="0" noProof="0" dirty="0" smtClean="0">
                          <a:ln>
                            <a:noFill/>
                          </a:ln>
                          <a:solidFill>
                            <a:prstClr val="black"/>
                          </a:solidFill>
                          <a:effectLst/>
                          <a:uLnTx/>
                          <a:uFillTx/>
                          <a:latin typeface="+mn-lt"/>
                          <a:ea typeface="+mn-ea"/>
                          <a:cs typeface="+mn-cs"/>
                        </a:rPr>
                        <a:t>　　　　　</a:t>
                      </a:r>
                      <a:endParaRPr kumimoji="1" lang="en-US" altLang="ja-JP" sz="600" b="1" i="0" u="none" strike="noStrike" kern="1200" cap="none" spc="0" normalizeH="0" baseline="0" noProof="0" dirty="0" smtClean="0">
                        <a:ln>
                          <a:noFill/>
                        </a:ln>
                        <a:solidFill>
                          <a:srgbClr val="FF0000"/>
                        </a:solidFill>
                        <a:effectLst/>
                        <a:uLnTx/>
                        <a:uFillTx/>
                        <a:latin typeface="+mn-lt"/>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ja-JP" altLang="en-US" sz="900" b="1" i="0" u="none" strike="noStrike" kern="1200" cap="none" spc="0" normalizeH="0" baseline="0" noProof="0" dirty="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ts val="1500"/>
                        </a:lnSpc>
                      </a:pPr>
                      <a:r>
                        <a:rPr kumimoji="1" lang="en-US" altLang="ja-JP" sz="900" dirty="0" smtClean="0"/>
                        <a:t>/25</a:t>
                      </a:r>
                      <a:endParaRPr kumimoji="1" lang="ja-JP" altLang="en-US" sz="900" dirty="0"/>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600" b="0" i="0" u="none" strike="noStrike" kern="1200" cap="none" spc="0" normalizeH="0" baseline="0" noProof="0" dirty="0" smtClean="0">
                          <a:ln>
                            <a:noFill/>
                          </a:ln>
                          <a:solidFill>
                            <a:prstClr val="black"/>
                          </a:solidFill>
                          <a:effectLst/>
                          <a:uLnTx/>
                          <a:uFillTx/>
                          <a:latin typeface="+mn-lt"/>
                          <a:ea typeface="+mn-ea"/>
                          <a:cs typeface="+mn-cs"/>
                        </a:rPr>
                        <a:t>算数はよく解答できていました。国語は３、５問目の理由が解答できていませんでした。文章の読解力や設問の意図を理解する力を伸ばしていきましょう。</a:t>
                      </a:r>
                      <a:endParaRPr kumimoji="1" lang="en-US" altLang="ja-JP" sz="600" b="0" i="0" u="none" strike="noStrike" kern="1200" cap="none" spc="0" normalizeH="0" baseline="0" noProof="0" dirty="0" smtClean="0">
                        <a:ln>
                          <a:noFill/>
                        </a:ln>
                        <a:solidFill>
                          <a:prstClr val="black"/>
                        </a:solidFill>
                        <a:effectLst/>
                        <a:uLnTx/>
                        <a:uFillTx/>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716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n-lt"/>
                          <a:ea typeface="+mn-ea"/>
                          <a:cs typeface="+mn-cs"/>
                        </a:rPr>
                        <a:t>算数　</a:t>
                      </a:r>
                      <a:endParaRPr kumimoji="1" lang="en-US" altLang="ja-JP" sz="900" b="0" i="0" u="none" strike="noStrike" kern="1200" cap="none" spc="0" normalizeH="0" baseline="0" noProof="0" dirty="0" smtClean="0">
                        <a:ln>
                          <a:noFill/>
                        </a:ln>
                        <a:solidFill>
                          <a:prstClr val="black"/>
                        </a:solidFill>
                        <a:effectLst/>
                        <a:uLnTx/>
                        <a:uFillTx/>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600" b="0" i="0" u="none" strike="noStrike" kern="1200" cap="none" spc="0" normalizeH="0" baseline="0" noProof="0" dirty="0" smtClean="0">
                          <a:ln>
                            <a:noFill/>
                          </a:ln>
                          <a:solidFill>
                            <a:prstClr val="black"/>
                          </a:solidFill>
                          <a:effectLst/>
                          <a:uLnTx/>
                          <a:uFillTx/>
                          <a:latin typeface="+mj-lt"/>
                          <a:ea typeface="+mn-ea"/>
                          <a:cs typeface="+mn-cs"/>
                        </a:rPr>
                        <a:t>　①　</a:t>
                      </a:r>
                      <a:r>
                        <a:rPr kumimoji="1" lang="en-US" altLang="ja-JP" sz="1050" b="1" i="0" u="none" strike="noStrike" kern="1200" cap="none" spc="0" normalizeH="0" baseline="0" noProof="0" dirty="0" smtClean="0">
                          <a:ln>
                            <a:noFill/>
                          </a:ln>
                          <a:solidFill>
                            <a:srgbClr val="FF0000"/>
                          </a:solidFill>
                          <a:effectLst/>
                          <a:uLnTx/>
                          <a:uFillTx/>
                          <a:latin typeface="+mj-ea"/>
                          <a:ea typeface="+mj-ea"/>
                          <a:cs typeface="+mn-cs"/>
                        </a:rPr>
                        <a:t>3</a:t>
                      </a:r>
                      <a:r>
                        <a:rPr kumimoji="1" lang="ja-JP" altLang="en-US" sz="600" b="0" i="0" u="none" strike="noStrike" kern="1200" cap="none" spc="0" normalizeH="0" baseline="0" noProof="0" dirty="0" smtClean="0">
                          <a:ln>
                            <a:noFill/>
                          </a:ln>
                          <a:solidFill>
                            <a:prstClr val="black"/>
                          </a:solidFill>
                          <a:effectLst/>
                          <a:uLnTx/>
                          <a:uFillTx/>
                          <a:latin typeface="+mj-lt"/>
                          <a:ea typeface="+mn-ea"/>
                          <a:cs typeface="+mn-cs"/>
                        </a:rPr>
                        <a:t>　　②　</a:t>
                      </a:r>
                      <a:r>
                        <a:rPr kumimoji="1" lang="en-US" altLang="ja-JP" sz="1000" b="1" i="0" u="none" strike="noStrike" kern="1200" cap="none" spc="0" normalizeH="0" baseline="0" noProof="0" dirty="0" smtClean="0">
                          <a:ln>
                            <a:noFill/>
                          </a:ln>
                          <a:solidFill>
                            <a:srgbClr val="FF0000"/>
                          </a:solidFill>
                          <a:effectLst/>
                          <a:uLnTx/>
                          <a:uFillTx/>
                          <a:latin typeface="+mj-ea"/>
                          <a:ea typeface="+mj-ea"/>
                          <a:cs typeface="+mn-cs"/>
                        </a:rPr>
                        <a:t>3</a:t>
                      </a:r>
                      <a:r>
                        <a:rPr kumimoji="1" lang="ja-JP" altLang="en-US" sz="600" b="0" i="0" u="none" strike="noStrike" kern="1200" cap="none" spc="0" normalizeH="0" baseline="0" noProof="0" dirty="0" smtClean="0">
                          <a:ln>
                            <a:noFill/>
                          </a:ln>
                          <a:solidFill>
                            <a:prstClr val="black"/>
                          </a:solidFill>
                          <a:effectLst/>
                          <a:uLnTx/>
                          <a:uFillTx/>
                          <a:latin typeface="+mn-lt"/>
                          <a:ea typeface="+mn-ea"/>
                          <a:cs typeface="+mn-cs"/>
                        </a:rPr>
                        <a:t>　</a:t>
                      </a:r>
                      <a:r>
                        <a:rPr kumimoji="1" lang="ja-JP" altLang="en-US" sz="600" b="0" i="0" u="none" strike="noStrike" kern="1200" cap="none" spc="0" normalizeH="0" baseline="0" noProof="0" dirty="0" smtClean="0">
                          <a:ln>
                            <a:noFill/>
                          </a:ln>
                          <a:solidFill>
                            <a:prstClr val="black"/>
                          </a:solidFill>
                          <a:effectLst/>
                          <a:uLnTx/>
                          <a:uFillTx/>
                          <a:latin typeface="+mj-lt"/>
                          <a:ea typeface="+mn-ea"/>
                          <a:cs typeface="+mn-cs"/>
                        </a:rPr>
                        <a:t>　　③　</a:t>
                      </a:r>
                      <a:r>
                        <a:rPr kumimoji="1" lang="en-US" altLang="ja-JP" sz="1000" b="1" i="0" u="none" strike="noStrike" kern="1200" cap="none" spc="0" normalizeH="0" baseline="0" noProof="0" dirty="0" smtClean="0">
                          <a:ln>
                            <a:noFill/>
                          </a:ln>
                          <a:solidFill>
                            <a:srgbClr val="FF0000"/>
                          </a:solidFill>
                          <a:effectLst/>
                          <a:uLnTx/>
                          <a:uFillTx/>
                          <a:latin typeface="+mj-ea"/>
                          <a:ea typeface="+mj-ea"/>
                          <a:cs typeface="+mn-cs"/>
                        </a:rPr>
                        <a:t>2</a:t>
                      </a:r>
                      <a:r>
                        <a:rPr kumimoji="1" lang="ja-JP" altLang="en-US" sz="1000" b="1" i="0" u="none" strike="noStrike" kern="1200" cap="none" spc="0" normalizeH="0" baseline="0" noProof="0" dirty="0" smtClean="0">
                          <a:ln>
                            <a:noFill/>
                          </a:ln>
                          <a:solidFill>
                            <a:srgbClr val="FF0000"/>
                          </a:solidFill>
                          <a:effectLst/>
                          <a:uLnTx/>
                          <a:uFillTx/>
                          <a:latin typeface="+mj-lt"/>
                          <a:ea typeface="+mn-ea"/>
                          <a:cs typeface="+mn-cs"/>
                        </a:rPr>
                        <a:t>　</a:t>
                      </a:r>
                      <a:r>
                        <a:rPr kumimoji="1" lang="ja-JP" altLang="en-US" sz="600" b="0" i="0" u="none" strike="noStrike" kern="1200" cap="none" spc="0" normalizeH="0" baseline="0" noProof="0" dirty="0" smtClean="0">
                          <a:ln>
                            <a:noFill/>
                          </a:ln>
                          <a:solidFill>
                            <a:schemeClr val="tx1"/>
                          </a:solidFill>
                          <a:effectLst/>
                          <a:uLnTx/>
                          <a:uFillTx/>
                          <a:latin typeface="+mj-lt"/>
                          <a:ea typeface="+mn-ea"/>
                          <a:cs typeface="+mn-cs"/>
                        </a:rPr>
                        <a:t>④　</a:t>
                      </a:r>
                      <a:r>
                        <a:rPr kumimoji="1" lang="en-US" altLang="ja-JP" sz="1000" b="1" i="0" u="none" strike="noStrike" kern="1200" cap="none" spc="0" normalizeH="0" baseline="0" noProof="0" dirty="0" smtClean="0">
                          <a:ln>
                            <a:noFill/>
                          </a:ln>
                          <a:solidFill>
                            <a:srgbClr val="FF0000"/>
                          </a:solidFill>
                          <a:effectLst/>
                          <a:uLnTx/>
                          <a:uFillTx/>
                          <a:latin typeface="+mj-ea"/>
                          <a:ea typeface="+mj-ea"/>
                          <a:cs typeface="+mn-cs"/>
                        </a:rPr>
                        <a:t>2</a:t>
                      </a:r>
                      <a:r>
                        <a:rPr kumimoji="1" lang="ja-JP" altLang="en-US" sz="600" b="0" i="0" u="none" strike="noStrike" kern="1200" cap="none" spc="0" normalizeH="0" baseline="0" noProof="0" dirty="0" smtClean="0">
                          <a:ln>
                            <a:noFill/>
                          </a:ln>
                          <a:solidFill>
                            <a:prstClr val="black"/>
                          </a:solidFill>
                          <a:effectLst/>
                          <a:uLnTx/>
                          <a:uFillTx/>
                          <a:latin typeface="+mj-lt"/>
                          <a:ea typeface="+mn-ea"/>
                          <a:cs typeface="+mn-cs"/>
                        </a:rPr>
                        <a:t>　</a:t>
                      </a:r>
                      <a:r>
                        <a:rPr kumimoji="1" lang="ja-JP" altLang="en-US" sz="600" b="0" i="0" u="none" strike="noStrike" kern="1200" cap="none" spc="0" normalizeH="0" baseline="0" noProof="0" dirty="0" smtClean="0">
                          <a:ln>
                            <a:noFill/>
                          </a:ln>
                          <a:solidFill>
                            <a:prstClr val="black"/>
                          </a:solidFill>
                          <a:effectLst/>
                          <a:uLnTx/>
                          <a:uFillTx/>
                          <a:latin typeface="+mn-lt"/>
                          <a:ea typeface="+mn-ea"/>
                          <a:cs typeface="+mn-cs"/>
                        </a:rPr>
                        <a:t>　　　　　　　　　　　</a:t>
                      </a:r>
                      <a:endParaRPr kumimoji="1" lang="en-US" altLang="ja-JP" sz="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600" b="0" i="0" u="none" strike="noStrike" kern="1200" cap="none" spc="0" normalizeH="0" baseline="0" noProof="0" dirty="0" smtClean="0">
                          <a:ln>
                            <a:noFill/>
                          </a:ln>
                          <a:solidFill>
                            <a:prstClr val="black"/>
                          </a:solidFill>
                          <a:effectLst/>
                          <a:uLnTx/>
                          <a:uFillTx/>
                          <a:latin typeface="+mn-lt"/>
                          <a:ea typeface="+mn-ea"/>
                          <a:cs typeface="+mn-cs"/>
                        </a:rPr>
                        <a:t>　</a:t>
                      </a:r>
                      <a:r>
                        <a:rPr kumimoji="1" lang="ja-JP" altLang="en-US" sz="600" b="0" i="0" u="none" strike="noStrike" kern="1200" cap="none" spc="0" normalizeH="0" baseline="0" noProof="0" dirty="0" smtClean="0">
                          <a:ln>
                            <a:noFill/>
                          </a:ln>
                          <a:solidFill>
                            <a:prstClr val="black"/>
                          </a:solidFill>
                          <a:effectLst/>
                          <a:uLnTx/>
                          <a:uFillTx/>
                          <a:latin typeface="+mj-lt"/>
                          <a:ea typeface="+mn-ea"/>
                          <a:cs typeface="+mn-cs"/>
                        </a:rPr>
                        <a:t>⑤　</a:t>
                      </a:r>
                      <a:r>
                        <a:rPr kumimoji="1" lang="en-US" altLang="ja-JP" sz="1000" b="1" i="0" u="none" strike="noStrike" kern="1200" cap="none" spc="0" normalizeH="0" baseline="0" noProof="0" dirty="0" smtClean="0">
                          <a:ln>
                            <a:noFill/>
                          </a:ln>
                          <a:solidFill>
                            <a:srgbClr val="FF0000"/>
                          </a:solidFill>
                          <a:effectLst/>
                          <a:uLnTx/>
                          <a:uFillTx/>
                          <a:latin typeface="+mj-ea"/>
                          <a:ea typeface="+mj-ea"/>
                          <a:cs typeface="+mn-cs"/>
                        </a:rPr>
                        <a:t>3</a:t>
                      </a:r>
                      <a:r>
                        <a:rPr kumimoji="1" lang="ja-JP" altLang="en-US" sz="600" b="0" i="0" u="none" strike="noStrike" kern="1200" cap="none" spc="0" normalizeH="0" baseline="0" noProof="0" dirty="0" smtClean="0">
                          <a:ln>
                            <a:noFill/>
                          </a:ln>
                          <a:solidFill>
                            <a:prstClr val="black"/>
                          </a:solidFill>
                          <a:effectLst/>
                          <a:uLnTx/>
                          <a:uFillTx/>
                          <a:latin typeface="+mj-lt"/>
                          <a:ea typeface="+mn-ea"/>
                          <a:cs typeface="+mn-cs"/>
                        </a:rPr>
                        <a:t>　　⑥　</a:t>
                      </a:r>
                      <a:r>
                        <a:rPr kumimoji="1" lang="en-US" altLang="ja-JP" sz="1000" b="1" i="0" u="none" strike="noStrike" kern="1200" cap="none" spc="0" normalizeH="0" baseline="0" noProof="0" dirty="0" smtClean="0">
                          <a:ln>
                            <a:noFill/>
                          </a:ln>
                          <a:solidFill>
                            <a:srgbClr val="FF0000"/>
                          </a:solidFill>
                          <a:effectLst/>
                          <a:uLnTx/>
                          <a:uFillTx/>
                          <a:latin typeface="+mj-ea"/>
                          <a:ea typeface="+mj-ea"/>
                          <a:cs typeface="+mn-cs"/>
                        </a:rPr>
                        <a:t>4</a:t>
                      </a:r>
                      <a:r>
                        <a:rPr kumimoji="1" lang="ja-JP" altLang="en-US" sz="600" b="0" i="0" u="none" strike="noStrike" kern="1200" cap="none" spc="0" normalizeH="0" baseline="0" noProof="0" dirty="0" smtClean="0">
                          <a:ln>
                            <a:noFill/>
                          </a:ln>
                          <a:solidFill>
                            <a:prstClr val="black"/>
                          </a:solidFill>
                          <a:effectLst/>
                          <a:uLnTx/>
                          <a:uFillTx/>
                          <a:latin typeface="+mj-lt"/>
                          <a:ea typeface="+mn-ea"/>
                          <a:cs typeface="+mn-cs"/>
                        </a:rPr>
                        <a:t>　　　⑦　</a:t>
                      </a:r>
                      <a:r>
                        <a:rPr kumimoji="1" lang="en-US" altLang="ja-JP" sz="1000" b="1" i="0" u="none" strike="noStrike" kern="1200" cap="none" spc="0" normalizeH="0" baseline="0" noProof="0" dirty="0" smtClean="0">
                          <a:ln>
                            <a:noFill/>
                          </a:ln>
                          <a:solidFill>
                            <a:srgbClr val="FF0000"/>
                          </a:solidFill>
                          <a:effectLst/>
                          <a:uLnTx/>
                          <a:uFillTx/>
                          <a:latin typeface="+mj-ea"/>
                          <a:ea typeface="+mj-ea"/>
                          <a:cs typeface="+mn-cs"/>
                        </a:rPr>
                        <a:t>4</a:t>
                      </a:r>
                      <a:r>
                        <a:rPr kumimoji="1" lang="ja-JP" altLang="en-US" sz="1000" b="1" i="0" u="none" strike="noStrike" kern="1200" cap="none" spc="0" normalizeH="0" baseline="0" noProof="0" dirty="0" smtClean="0">
                          <a:ln>
                            <a:noFill/>
                          </a:ln>
                          <a:solidFill>
                            <a:srgbClr val="FF0000"/>
                          </a:solidFill>
                          <a:effectLst/>
                          <a:uLnTx/>
                          <a:uFillTx/>
                          <a:latin typeface="+mj-lt"/>
                          <a:ea typeface="+mn-ea"/>
                          <a:cs typeface="+mn-cs"/>
                        </a:rPr>
                        <a:t>　</a:t>
                      </a:r>
                      <a:r>
                        <a:rPr kumimoji="1" lang="ja-JP" altLang="en-US" sz="600" b="0" i="0" u="none" strike="noStrike" kern="1200" cap="none" spc="0" normalizeH="0" baseline="0" noProof="0" dirty="0" smtClean="0">
                          <a:ln>
                            <a:noFill/>
                          </a:ln>
                          <a:solidFill>
                            <a:schemeClr val="tx1"/>
                          </a:solidFill>
                          <a:effectLst/>
                          <a:uLnTx/>
                          <a:uFillTx/>
                          <a:latin typeface="+mj-lt"/>
                          <a:ea typeface="+mn-ea"/>
                          <a:cs typeface="+mn-cs"/>
                        </a:rPr>
                        <a:t>⑧　</a:t>
                      </a:r>
                      <a:r>
                        <a:rPr kumimoji="1" lang="en-US" altLang="ja-JP" sz="1000" b="1" i="0" u="none" strike="noStrike" kern="1200" cap="none" spc="0" normalizeH="0" baseline="0" noProof="0" dirty="0" smtClean="0">
                          <a:ln>
                            <a:noFill/>
                          </a:ln>
                          <a:solidFill>
                            <a:srgbClr val="FF0000"/>
                          </a:solidFill>
                          <a:effectLst/>
                          <a:uLnTx/>
                          <a:uFillTx/>
                          <a:latin typeface="+mj-ea"/>
                          <a:ea typeface="+mj-ea"/>
                          <a:cs typeface="+mn-cs"/>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900" b="1"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ts val="15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n-lt"/>
                          <a:ea typeface="+mn-ea"/>
                          <a:cs typeface="+mn-cs"/>
                        </a:rPr>
                        <a:t>　</a:t>
                      </a:r>
                      <a:r>
                        <a:rPr kumimoji="1" lang="en-US" altLang="ja-JP" sz="900" b="0" i="0" u="none" strike="noStrike" kern="1200" cap="none" spc="0" normalizeH="0" baseline="0" noProof="0" dirty="0" smtClean="0">
                          <a:ln>
                            <a:noFill/>
                          </a:ln>
                          <a:solidFill>
                            <a:prstClr val="black"/>
                          </a:solidFill>
                          <a:effectLst/>
                          <a:uLnTx/>
                          <a:uFillTx/>
                          <a:latin typeface="+mn-lt"/>
                          <a:ea typeface="+mn-ea"/>
                          <a:cs typeface="+mn-cs"/>
                        </a:rPr>
                        <a:t>/25</a:t>
                      </a:r>
                      <a:endParaRPr kumimoji="1" lang="ja-JP" altLang="en-US" sz="900" b="0" i="0" u="none" strike="noStrike" kern="1200" cap="none" spc="0" normalizeH="0" baseline="0" noProof="0" dirty="0" smtClean="0">
                        <a:ln>
                          <a:noFill/>
                        </a:ln>
                        <a:solidFill>
                          <a:prstClr val="black"/>
                        </a:solidFill>
                        <a:effectLst/>
                        <a:uLnTx/>
                        <a:uFillTx/>
                        <a:latin typeface="+mn-lt"/>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1781438517"/>
              </p:ext>
            </p:extLst>
          </p:nvPr>
        </p:nvGraphicFramePr>
        <p:xfrm>
          <a:off x="4788024" y="2535724"/>
          <a:ext cx="4248472" cy="2105861"/>
        </p:xfrm>
        <a:graphic>
          <a:graphicData uri="http://schemas.openxmlformats.org/drawingml/2006/table">
            <a:tbl>
              <a:tblPr firstRow="1" bandRow="1">
                <a:tableStyleId>{5940675A-B579-460E-94D1-54222C63F5DA}</a:tableStyleId>
              </a:tblPr>
              <a:tblGrid>
                <a:gridCol w="361076"/>
                <a:gridCol w="647036"/>
                <a:gridCol w="379412"/>
                <a:gridCol w="268660"/>
                <a:gridCol w="216024"/>
                <a:gridCol w="346279"/>
                <a:gridCol w="208280"/>
                <a:gridCol w="237529"/>
                <a:gridCol w="1584176"/>
              </a:tblGrid>
              <a:tr h="232691">
                <a:tc gridSpan="4">
                  <a:txBody>
                    <a:bodyPr/>
                    <a:lstStyle/>
                    <a:p>
                      <a:pPr algn="ctr"/>
                      <a:r>
                        <a:rPr kumimoji="1" lang="en-US" altLang="ja-JP" sz="1050" b="1" dirty="0" smtClean="0"/>
                        <a:t>《</a:t>
                      </a:r>
                      <a:r>
                        <a:rPr kumimoji="1" lang="ja-JP" altLang="en-US" sz="1050" b="1" dirty="0" smtClean="0"/>
                        <a:t>集団面接・集団討論</a:t>
                      </a:r>
                      <a:r>
                        <a:rPr kumimoji="1" lang="en-US" altLang="ja-JP" sz="1050" b="1" dirty="0" smtClean="0"/>
                        <a:t>》</a:t>
                      </a:r>
                      <a:endParaRPr kumimoji="1" lang="ja-JP" altLang="en-US" sz="10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gridSpan="2">
                  <a:txBody>
                    <a:bodyPr/>
                    <a:lstStyle/>
                    <a:p>
                      <a:pPr algn="ctr"/>
                      <a:r>
                        <a:rPr kumimoji="1" lang="ja-JP" altLang="en-US" sz="1100" b="1" dirty="0" smtClean="0"/>
                        <a:t>採点</a:t>
                      </a:r>
                      <a:endParaRPr kumimoji="1" lang="ja-JP" alt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gridSpan="2">
                  <a:txBody>
                    <a:bodyPr/>
                    <a:lstStyle/>
                    <a:p>
                      <a:pPr algn="ctr"/>
                      <a:r>
                        <a:rPr kumimoji="1" lang="ja-JP" altLang="en-US" sz="1000" b="1" dirty="0" smtClean="0"/>
                        <a:t>総計</a:t>
                      </a:r>
                      <a:endParaRPr kumimoji="1" lang="ja-JP" altLang="en-US"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寸評・アドバイス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4629">
                <a:tc rowSpan="4">
                  <a:txBody>
                    <a:bodyPr/>
                    <a:lstStyle/>
                    <a:p>
                      <a:pPr algn="ctr"/>
                      <a:r>
                        <a:rPr kumimoji="1" lang="ja-JP" altLang="en-US" sz="700" b="1" dirty="0" smtClean="0"/>
                        <a:t>集団</a:t>
                      </a:r>
                      <a:endParaRPr kumimoji="1" lang="en-US" altLang="ja-JP" sz="700" b="1" dirty="0" smtClean="0"/>
                    </a:p>
                    <a:p>
                      <a:pPr algn="ctr"/>
                      <a:r>
                        <a:rPr kumimoji="1" lang="ja-JP" altLang="en-US" sz="700" b="1" dirty="0" smtClean="0"/>
                        <a:t>面接</a:t>
                      </a:r>
                      <a:endParaRPr kumimoji="1" lang="ja-JP" altLang="en-US" sz="7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gridSpan="3">
                  <a:txBody>
                    <a:bodyPr/>
                    <a:lstStyle/>
                    <a:p>
                      <a:pPr marL="0" marR="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学校での特別活動</a:t>
                      </a:r>
                      <a:r>
                        <a:rPr kumimoji="1" lang="ja-JP" altLang="en-US" sz="500" dirty="0" smtClean="0"/>
                        <a:t>（挙手）</a:t>
                      </a:r>
                      <a:endParaRPr kumimoji="1" lang="ja-JP" altLang="en-US" sz="7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pPr algn="l"/>
                      <a:endParaRPr kumimoji="1" lang="ja-JP" altLang="en-US"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r"/>
                      <a:r>
                        <a:rPr kumimoji="1" lang="ja-JP" altLang="en-US" sz="900" b="1" dirty="0" smtClean="0"/>
                        <a:t>　　</a:t>
                      </a:r>
                      <a:r>
                        <a:rPr kumimoji="1" lang="en-US" altLang="ja-JP" sz="1000" b="1" dirty="0" smtClean="0"/>
                        <a:t>/8</a:t>
                      </a:r>
                      <a:endParaRPr kumimoji="1" lang="ja-JP" altLang="en-US"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rowSpan="4" gridSpan="2">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hMerge="1">
                  <a:txBody>
                    <a:bodyPr/>
                    <a:lstStyle/>
                    <a:p>
                      <a:endParaRPr kumimoji="1" lang="ja-JP" altLang="en-US"/>
                    </a:p>
                  </a:txBody>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t>よく答えられていました。「１日のテレビを見る時間」という質問では、「</a:t>
                      </a:r>
                      <a:r>
                        <a:rPr lang="en-US" altLang="ja-JP" sz="800" dirty="0" smtClean="0"/>
                        <a:t>1</a:t>
                      </a:r>
                      <a:r>
                        <a:rPr lang="ja-JP" altLang="en-US" sz="800" dirty="0" smtClean="0"/>
                        <a:t>時間」「</a:t>
                      </a:r>
                      <a:r>
                        <a:rPr lang="en-US" altLang="ja-JP" sz="800" dirty="0" smtClean="0"/>
                        <a:t>2</a:t>
                      </a:r>
                      <a:r>
                        <a:rPr lang="ja-JP" altLang="en-US" sz="800" dirty="0" smtClean="0"/>
                        <a:t>時間」といった具体的な時間を答えましょう。質問の内容をよく聞き、聞かれたことに正確に解答しましょう。</a:t>
                      </a:r>
                      <a:endParaRPr lang="en-US" altLang="ja-JP" sz="800" dirty="0" smtClean="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6911">
                <a:tc vMerge="1">
                  <a:txBody>
                    <a:bodyPr/>
                    <a:lstStyle/>
                    <a:p>
                      <a:pPr algn="ct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marL="0" marR="0" indent="0" algn="ctr" defTabSz="914400" rtl="0" eaLnBrk="1" fontAlgn="auto" latinLnBrk="0" hangingPunct="1">
                        <a:lnSpc>
                          <a:spcPts val="800"/>
                        </a:lnSpc>
                        <a:spcBef>
                          <a:spcPts val="0"/>
                        </a:spcBef>
                        <a:spcAft>
                          <a:spcPts val="0"/>
                        </a:spcAft>
                        <a:buClrTx/>
                        <a:buSzTx/>
                        <a:buFontTx/>
                        <a:buNone/>
                        <a:tabLst/>
                        <a:defRPr/>
                      </a:pPr>
                      <a:r>
                        <a:rPr kumimoji="1" lang="ja-JP" altLang="en-US" sz="900" dirty="0" smtClean="0"/>
                        <a:t>読書について</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n-lt"/>
                          <a:ea typeface="+mn-ea"/>
                          <a:cs typeface="+mn-cs"/>
                        </a:rPr>
                        <a:t>　　</a:t>
                      </a:r>
                      <a:r>
                        <a:rPr kumimoji="1" lang="en-US" altLang="ja-JP" sz="1000" b="1" i="0" u="none" strike="noStrike" kern="1200" cap="none" spc="0" normalizeH="0" baseline="0" noProof="0" dirty="0" smtClean="0">
                          <a:ln>
                            <a:noFill/>
                          </a:ln>
                          <a:solidFill>
                            <a:prstClr val="black"/>
                          </a:solidFill>
                          <a:effectLst/>
                          <a:uLnTx/>
                          <a:uFillTx/>
                          <a:latin typeface="+mn-lt"/>
                          <a:ea typeface="+mn-ea"/>
                          <a:cs typeface="+mn-cs"/>
                        </a:rPr>
                        <a:t>/7</a:t>
                      </a:r>
                      <a:endParaRPr kumimoji="1" lang="ja-JP" altLang="en-US" sz="1000" b="1"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gridSpan="2"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endParaRPr kumimoji="1" lang="ja-JP" altLang="en-US"/>
                    </a:p>
                  </a:txBody>
                  <a:tcPr/>
                </a:tc>
                <a:tc vMerge="1">
                  <a:txBody>
                    <a:bodyPr/>
                    <a:lstStyle/>
                    <a:p>
                      <a:endParaRPr kumimoji="1" lang="ja-JP" altLang="en-US"/>
                    </a:p>
                  </a:txBody>
                  <a:tcPr/>
                </a:tc>
              </a:tr>
              <a:tr h="264629">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marL="0" marR="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これまでにかけられた言葉</a:t>
                      </a:r>
                      <a:endParaRPr kumimoji="1" lang="en-US" altLang="ja-JP" sz="800" dirty="0" smtClean="0"/>
                    </a:p>
                    <a:p>
                      <a:pPr marL="0" marR="0" indent="0" algn="ctr" defTabSz="914400" rtl="0" eaLnBrk="1" fontAlgn="auto" latinLnBrk="0" hangingPunct="1">
                        <a:lnSpc>
                          <a:spcPts val="800"/>
                        </a:lnSpc>
                        <a:spcBef>
                          <a:spcPts val="0"/>
                        </a:spcBef>
                        <a:spcAft>
                          <a:spcPts val="0"/>
                        </a:spcAft>
                        <a:buClrTx/>
                        <a:buSzTx/>
                        <a:buFontTx/>
                        <a:buNone/>
                        <a:tabLst/>
                        <a:defRPr/>
                      </a:pPr>
                      <a:r>
                        <a:rPr kumimoji="1" lang="ja-JP" altLang="en-US" sz="500" dirty="0" smtClean="0"/>
                        <a:t>（挙手）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solidFill>
                            <a:prstClr val="black"/>
                          </a:solidFill>
                          <a:effectLst/>
                          <a:uLnTx/>
                          <a:uFillTx/>
                          <a:latin typeface="+mn-lt"/>
                          <a:ea typeface="+mn-ea"/>
                          <a:cs typeface="+mn-cs"/>
                        </a:rPr>
                        <a:t>　　</a:t>
                      </a:r>
                      <a:r>
                        <a:rPr kumimoji="1" lang="en-US" altLang="ja-JP" sz="1000" b="1" i="0" u="none" strike="noStrike" kern="1200" cap="none" spc="0" normalizeH="0" baseline="0" noProof="0" dirty="0" smtClean="0">
                          <a:ln>
                            <a:noFill/>
                          </a:ln>
                          <a:solidFill>
                            <a:prstClr val="black"/>
                          </a:solidFill>
                          <a:effectLst/>
                          <a:uLnTx/>
                          <a:uFillTx/>
                          <a:latin typeface="+mn-lt"/>
                          <a:ea typeface="+mn-ea"/>
                          <a:cs typeface="+mn-cs"/>
                        </a:rPr>
                        <a:t>/8</a:t>
                      </a:r>
                      <a:endParaRPr kumimoji="1" lang="ja-JP" altLang="en-US" sz="1000" b="1"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gridSpan="2"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endParaRPr kumimoji="1" lang="ja-JP" altLang="en-US"/>
                    </a:p>
                  </a:txBody>
                  <a:tcPr/>
                </a:tc>
                <a:tc vMerge="1">
                  <a:txBody>
                    <a:bodyPr/>
                    <a:lstStyle/>
                    <a:p>
                      <a:endParaRPr kumimoji="1" lang="ja-JP" altLang="en-US"/>
                    </a:p>
                  </a:txBody>
                  <a:tcPr/>
                </a:tc>
              </a:tr>
              <a:tr h="219004">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marL="0" marR="0" indent="0" algn="ctr" defTabSz="914400" rtl="0" eaLnBrk="1" fontAlgn="auto" latinLnBrk="0" hangingPunct="1">
                        <a:lnSpc>
                          <a:spcPts val="800"/>
                        </a:lnSpc>
                        <a:spcBef>
                          <a:spcPts val="0"/>
                        </a:spcBef>
                        <a:spcAft>
                          <a:spcPts val="0"/>
                        </a:spcAft>
                        <a:buClrTx/>
                        <a:buSzTx/>
                        <a:buFontTx/>
                        <a:buNone/>
                        <a:tabLst/>
                        <a:defRPr/>
                      </a:pPr>
                      <a:r>
                        <a:rPr kumimoji="1" lang="en-US" altLang="ja-JP" sz="900" dirty="0" smtClean="0"/>
                        <a:t>1</a:t>
                      </a:r>
                      <a:r>
                        <a:rPr kumimoji="1" lang="ja-JP" altLang="en-US" sz="900" dirty="0" smtClean="0"/>
                        <a:t>日のテレビを見る時間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n-lt"/>
                          <a:ea typeface="+mn-ea"/>
                          <a:cs typeface="+mn-cs"/>
                        </a:rPr>
                        <a:t>　　</a:t>
                      </a:r>
                      <a:r>
                        <a:rPr kumimoji="1" lang="en-US" altLang="ja-JP" sz="1000" b="1" i="0" u="none" strike="noStrike" kern="1200" cap="none" spc="0" normalizeH="0" baseline="0" noProof="0" dirty="0" smtClean="0">
                          <a:ln>
                            <a:noFill/>
                          </a:ln>
                          <a:solidFill>
                            <a:prstClr val="black"/>
                          </a:solidFill>
                          <a:effectLst/>
                          <a:uLnTx/>
                          <a:uFillTx/>
                          <a:latin typeface="+mn-lt"/>
                          <a:ea typeface="+mn-ea"/>
                          <a:cs typeface="+mn-cs"/>
                        </a:rPr>
                        <a:t>/7</a:t>
                      </a:r>
                      <a:endParaRPr kumimoji="1" lang="ja-JP" altLang="en-US" sz="1000" b="1"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gridSpan="2"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endParaRPr kumimoji="1" lang="ja-JP" altLang="en-US"/>
                    </a:p>
                  </a:txBody>
                  <a:tcPr/>
                </a:tc>
                <a:tc vMerge="1">
                  <a:txBody>
                    <a:bodyPr/>
                    <a:lstStyle/>
                    <a:p>
                      <a:endParaRPr kumimoji="1" lang="ja-JP" altLang="en-US"/>
                    </a:p>
                  </a:txBody>
                  <a:tcPr/>
                </a:tc>
              </a:tr>
              <a:tr h="196191">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smtClean="0">
                          <a:ln>
                            <a:noFill/>
                          </a:ln>
                          <a:solidFill>
                            <a:prstClr val="black"/>
                          </a:solidFill>
                          <a:effectLst/>
                          <a:uLnTx/>
                          <a:uFillTx/>
                          <a:latin typeface="+mn-lt"/>
                          <a:ea typeface="+mn-ea"/>
                          <a:cs typeface="+mn-cs"/>
                        </a:rPr>
                        <a:t>集団</a:t>
                      </a:r>
                      <a:endParaRPr kumimoji="1" lang="en-US" altLang="ja-JP" sz="700" b="1" i="0" u="none" strike="noStrike" kern="1200" cap="none" spc="0" normalizeH="0" baseline="0" noProof="0" dirty="0" smtClean="0">
                        <a:ln>
                          <a:noFill/>
                        </a:ln>
                        <a:solidFill>
                          <a:prstClr val="black"/>
                        </a:solidFill>
                        <a:effectLst/>
                        <a:uLnTx/>
                        <a:uFillTx/>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smtClean="0">
                          <a:ln>
                            <a:noFill/>
                          </a:ln>
                          <a:solidFill>
                            <a:prstClr val="black"/>
                          </a:solidFill>
                          <a:effectLst/>
                          <a:uLnTx/>
                          <a:uFillTx/>
                          <a:latin typeface="+mn-lt"/>
                          <a:ea typeface="+mn-ea"/>
                          <a:cs typeface="+mn-cs"/>
                        </a:rPr>
                        <a:t>討論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gridSpan="5">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n-lt"/>
                          <a:ea typeface="+mn-ea"/>
                          <a:cs typeface="+mn-cs"/>
                        </a:rPr>
                        <a:t>「高齢者との交流会」</a:t>
                      </a:r>
                      <a:r>
                        <a:rPr kumimoji="1" lang="ja-JP" altLang="en-US" sz="700" b="0" i="0" u="none" strike="noStrike" kern="1200" cap="none" spc="0" normalizeH="0" baseline="0" noProof="0" dirty="0" smtClean="0">
                          <a:ln>
                            <a:noFill/>
                          </a:ln>
                          <a:solidFill>
                            <a:prstClr val="black"/>
                          </a:solidFill>
                          <a:effectLst/>
                          <a:uLnTx/>
                          <a:uFillTx/>
                          <a:latin typeface="+mn-lt"/>
                          <a:ea typeface="+mn-ea"/>
                          <a:cs typeface="+mn-cs"/>
                        </a:rPr>
                        <a:t>について</a:t>
                      </a:r>
                      <a:endParaRPr kumimoji="1" lang="ja-JP" altLang="en-US" sz="1000" b="0"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pPr marL="0" indent="0">
                        <a:lnSpc>
                          <a:spcPts val="1600"/>
                        </a:lnSpc>
                        <a:buFont typeface="Wingdings" panose="05000000000000000000" pitchFamily="2" charset="2"/>
                        <a:buNone/>
                      </a:pP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c rowSpan="3">
                  <a:txBody>
                    <a:bodyPr/>
                    <a:lstStyle/>
                    <a:p>
                      <a:pPr marL="0" indent="0">
                        <a:lnSpc>
                          <a:spcPts val="1600"/>
                        </a:lnSpc>
                        <a:buFont typeface="Wingdings" panose="05000000000000000000" pitchFamily="2" charset="2"/>
                        <a:buNone/>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indent="0">
                        <a:lnSpc>
                          <a:spcPts val="1600"/>
                        </a:lnSpc>
                        <a:buFont typeface="Wingdings" panose="05000000000000000000" pitchFamily="2" charset="2"/>
                        <a:buNone/>
                      </a:pPr>
                      <a:endParaRPr kumimoji="1" lang="ja-JP" altLang="en-US" sz="10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smtClean="0">
                          <a:ln>
                            <a:noFill/>
                          </a:ln>
                          <a:solidFill>
                            <a:prstClr val="black"/>
                          </a:solidFill>
                          <a:effectLst/>
                          <a:uLnTx/>
                          <a:uFillTx/>
                          <a:latin typeface="+mn-lt"/>
                          <a:ea typeface="+mn-ea"/>
                          <a:cs typeface="+mn-cs"/>
                        </a:rPr>
                        <a:t>他の人の意見に賛同するだけで自分の意見がありませんでした。発言回数も少なく消極的な印象でした。まず最初は自分の意見を伝えましょう。その後は積極的に発言をしていきましょう。緊張や恥ずかしさもあるかもしれませんが、自信をもって発言し、討論に参加できるようになりましょう。</a:t>
                      </a:r>
                      <a:endParaRPr kumimoji="1" lang="en-US" altLang="ja-JP" sz="6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7056">
                <a:tc vMerge="1">
                  <a:txBody>
                    <a:bodyPr/>
                    <a:lstStyle/>
                    <a:p>
                      <a:endParaRPr kumimoji="1" lang="ja-JP" altLang="en-US"/>
                    </a:p>
                  </a:txBody>
                  <a:tcPr/>
                </a:tc>
                <a:tc>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900" dirty="0" smtClean="0"/>
                        <a:t>発言回数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endParaRPr kumimoji="1" lang="ja-JP" altLang="en-US" sz="1000" b="0"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indent="0">
                        <a:lnSpc>
                          <a:spcPts val="900"/>
                        </a:lnSpc>
                        <a:buFont typeface="Wingdings" panose="05000000000000000000" pitchFamily="2" charset="2"/>
                        <a:buNone/>
                      </a:pPr>
                      <a:r>
                        <a:rPr kumimoji="1" lang="ja-JP" altLang="en-US" sz="800" dirty="0" smtClean="0"/>
                        <a:t>主張</a:t>
                      </a:r>
                      <a:endParaRPr kumimoji="1" lang="ja-JP" altLang="en-US"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indent="0">
                        <a:lnSpc>
                          <a:spcPts val="900"/>
                        </a:lnSpc>
                        <a:buFont typeface="Wingdings" panose="05000000000000000000" pitchFamily="2" charset="2"/>
                        <a:buNone/>
                      </a:pP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indent="0">
                        <a:lnSpc>
                          <a:spcPts val="1600"/>
                        </a:lnSpc>
                        <a:buFont typeface="Wingdings" panose="05000000000000000000" pitchFamily="2" charset="2"/>
                        <a:buNone/>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indent="0">
                        <a:lnSpc>
                          <a:spcPts val="1600"/>
                        </a:lnSpc>
                        <a:buFont typeface="Wingdings" panose="05000000000000000000" pitchFamily="2" charset="2"/>
                        <a:buNone/>
                      </a:pPr>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indent="0">
                        <a:lnSpc>
                          <a:spcPts val="1600"/>
                        </a:lnSpc>
                        <a:buFont typeface="Wingdings" panose="05000000000000000000" pitchFamily="2" charset="2"/>
                        <a:buNone/>
                      </a:pPr>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6036">
                <a:tc vMerge="1">
                  <a:txBody>
                    <a:bodyPr/>
                    <a:lstStyle/>
                    <a:p>
                      <a:endParaRPr kumimoji="1" lang="ja-JP" altLang="en-US"/>
                    </a:p>
                  </a:txBody>
                  <a:tcPr/>
                </a:tc>
                <a:tc>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1000" dirty="0" smtClean="0"/>
                        <a:t>協調性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endParaRPr kumimoji="1" lang="ja-JP" altLang="en-US" sz="1000" b="0"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indent="0">
                        <a:lnSpc>
                          <a:spcPts val="700"/>
                        </a:lnSpc>
                        <a:buFont typeface="Wingdings" panose="05000000000000000000" pitchFamily="2" charset="2"/>
                        <a:buNone/>
                      </a:pPr>
                      <a:r>
                        <a:rPr kumimoji="1" lang="ja-JP" altLang="en-US" sz="500" dirty="0" smtClean="0"/>
                        <a:t>リーダー　　シップ</a:t>
                      </a:r>
                      <a:endParaRPr kumimoji="1" lang="en-US" altLang="ja-JP" sz="5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indent="0">
                        <a:lnSpc>
                          <a:spcPts val="900"/>
                        </a:lnSpc>
                        <a:buFont typeface="Wingdings" panose="05000000000000000000" pitchFamily="2" charset="2"/>
                        <a:buNone/>
                      </a:pPr>
                      <a:endParaRPr kumimoji="1" lang="en-US" altLang="ja-JP" sz="8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indent="0">
                        <a:lnSpc>
                          <a:spcPts val="1600"/>
                        </a:lnSpc>
                        <a:buFont typeface="Wingdings" panose="05000000000000000000" pitchFamily="2" charset="2"/>
                        <a:buNone/>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indent="0">
                        <a:lnSpc>
                          <a:spcPts val="1600"/>
                        </a:lnSpc>
                        <a:buFont typeface="Wingdings" panose="05000000000000000000" pitchFamily="2" charset="2"/>
                        <a:buNone/>
                      </a:pPr>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indent="0">
                        <a:lnSpc>
                          <a:spcPts val="1600"/>
                        </a:lnSpc>
                        <a:buFont typeface="Wingdings" panose="05000000000000000000" pitchFamily="2" charset="2"/>
                        <a:buNone/>
                      </a:pPr>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1422888312"/>
              </p:ext>
            </p:extLst>
          </p:nvPr>
        </p:nvGraphicFramePr>
        <p:xfrm>
          <a:off x="4788024" y="4763468"/>
          <a:ext cx="4248472" cy="1989840"/>
        </p:xfrm>
        <a:graphic>
          <a:graphicData uri="http://schemas.openxmlformats.org/drawingml/2006/table">
            <a:tbl>
              <a:tblPr firstRow="1" bandRow="1">
                <a:tableStyleId>{5940675A-B579-460E-94D1-54222C63F5DA}</a:tableStyleId>
              </a:tblPr>
              <a:tblGrid>
                <a:gridCol w="360040"/>
                <a:gridCol w="1152128"/>
                <a:gridCol w="648072"/>
                <a:gridCol w="504056"/>
                <a:gridCol w="1584176"/>
              </a:tblGrid>
              <a:tr h="271969">
                <a:tc gridSpan="2">
                  <a:txBody>
                    <a:bodyPr/>
                    <a:lstStyle/>
                    <a:p>
                      <a:pPr algn="ctr"/>
                      <a:r>
                        <a:rPr kumimoji="1" lang="en-US" altLang="ja-JP" sz="1100" b="1" dirty="0" smtClean="0"/>
                        <a:t>《</a:t>
                      </a:r>
                      <a:r>
                        <a:rPr kumimoji="1" lang="ja-JP" altLang="en-US" sz="1100" b="1" dirty="0" smtClean="0"/>
                        <a:t>待ち・移動・態度</a:t>
                      </a:r>
                      <a:r>
                        <a:rPr kumimoji="1" lang="en-US" altLang="ja-JP" sz="1100" b="1" dirty="0" smtClean="0"/>
                        <a:t>》</a:t>
                      </a:r>
                      <a:endParaRPr kumimoji="1" lang="ja-JP" alt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kumimoji="1" lang="ja-JP" altLang="en-US"/>
                    </a:p>
                  </a:txBody>
                  <a:tcPr/>
                </a:tc>
                <a:tc>
                  <a:txBody>
                    <a:bodyPr/>
                    <a:lstStyle/>
                    <a:p>
                      <a:pPr algn="ctr"/>
                      <a:r>
                        <a:rPr kumimoji="1" lang="ja-JP" altLang="en-US" sz="1100" b="1" dirty="0" smtClean="0"/>
                        <a:t>採点</a:t>
                      </a:r>
                      <a:endParaRPr kumimoji="1" lang="ja-JP" alt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1" dirty="0" smtClean="0"/>
                        <a:t>総計</a:t>
                      </a:r>
                      <a:endParaRPr kumimoji="1" lang="ja-JP" altLang="en-US"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寸評・アドバイス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7270">
                <a:tc rowSpan="4">
                  <a:txBody>
                    <a:bodyPr/>
                    <a:lstStyle/>
                    <a:p>
                      <a:pPr algn="l"/>
                      <a:r>
                        <a:rPr kumimoji="1" lang="ja-JP" altLang="en-US" sz="700" b="1" dirty="0" smtClean="0"/>
                        <a:t>待ち</a:t>
                      </a:r>
                      <a:r>
                        <a:rPr kumimoji="1" lang="ja-JP" altLang="en-US" sz="600" b="1" dirty="0" smtClean="0"/>
                        <a:t>移動</a:t>
                      </a:r>
                      <a:r>
                        <a:rPr kumimoji="1" lang="ja-JP" altLang="en-US" sz="1000" b="1" dirty="0" smtClean="0"/>
                        <a:t>　　</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dirty="0" smtClean="0"/>
                        <a:t>きちんとした姿勢</a:t>
                      </a:r>
                      <a:endParaRPr kumimoji="1" lang="en-US" altLang="ja-JP" sz="900" dirty="0" smtClean="0"/>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ts val="9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n-lt"/>
                          <a:ea typeface="+mn-ea"/>
                          <a:cs typeface="+mn-cs"/>
                        </a:rPr>
                        <a:t>　　</a:t>
                      </a:r>
                      <a:r>
                        <a:rPr kumimoji="1" lang="en-US" altLang="ja-JP" sz="1200" b="1" i="0" u="none" strike="noStrike" kern="1200" cap="none" spc="0" normalizeH="0" baseline="0" noProof="0" dirty="0" smtClean="0">
                          <a:ln>
                            <a:noFill/>
                          </a:ln>
                          <a:solidFill>
                            <a:prstClr val="black"/>
                          </a:solidFill>
                          <a:effectLst/>
                          <a:uLnTx/>
                          <a:uFillTx/>
                          <a:latin typeface="+mn-lt"/>
                          <a:ea typeface="+mn-ea"/>
                          <a:cs typeface="+mn-cs"/>
                        </a:rPr>
                        <a:t>/5</a:t>
                      </a:r>
                      <a:endParaRPr kumimoji="1" lang="ja-JP" altLang="en-US" sz="1200" b="1" i="0" u="none" strike="noStrike" kern="1200" cap="none" spc="0" normalizeH="0" baseline="0" noProof="0" dirty="0" smtClean="0">
                        <a:ln>
                          <a:noFill/>
                        </a:ln>
                        <a:solidFill>
                          <a:prstClr val="black"/>
                        </a:solidFill>
                        <a:effectLst/>
                        <a:uLnTx/>
                        <a:uFillTx/>
                        <a:latin typeface="+mn-lt"/>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n-lt"/>
                          <a:ea typeface="+mn-ea"/>
                          <a:cs typeface="+mn-cs"/>
                        </a:rPr>
                        <a:t>よくできていました。ただ話をしているときの表情が少し固かったです。緊張のせいもあると思いますがにこやかな表情で、ゆとりを持って受け答えすることを意識しましょう。</a:t>
                      </a:r>
                      <a:endParaRPr kumimoji="1" lang="en-US" altLang="ja-JP" sz="8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8854">
                <a:tc vMerge="1">
                  <a:txBody>
                    <a:bodyPr/>
                    <a:lstStyle/>
                    <a:p>
                      <a:pPr algn="l"/>
                      <a:endParaRPr kumimoji="1" lang="ja-JP" altLang="en-US"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dirty="0" smtClean="0"/>
                        <a:t>手悪さ・よそ見</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ts val="9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n-lt"/>
                          <a:ea typeface="+mn-ea"/>
                          <a:cs typeface="+mn-cs"/>
                        </a:rPr>
                        <a:t>　　</a:t>
                      </a:r>
                      <a:r>
                        <a:rPr kumimoji="1" lang="en-US" altLang="ja-JP" sz="1200" b="1" i="0" u="none" strike="noStrike" kern="1200" cap="none" spc="0" normalizeH="0" baseline="0" noProof="0" dirty="0" smtClean="0">
                          <a:ln>
                            <a:noFill/>
                          </a:ln>
                          <a:solidFill>
                            <a:prstClr val="black"/>
                          </a:solidFill>
                          <a:effectLst/>
                          <a:uLnTx/>
                          <a:uFillTx/>
                          <a:latin typeface="+mn-lt"/>
                          <a:ea typeface="+mn-ea"/>
                          <a:cs typeface="+mn-cs"/>
                        </a:rPr>
                        <a:t>/5</a:t>
                      </a:r>
                      <a:endParaRPr kumimoji="1" lang="ja-JP" altLang="en-US" sz="1200" b="1" i="0" u="none" strike="noStrike" kern="1200" cap="none" spc="0" normalizeH="0" baseline="0" noProof="0" dirty="0" smtClean="0">
                        <a:ln>
                          <a:noFill/>
                        </a:ln>
                        <a:solidFill>
                          <a:prstClr val="black"/>
                        </a:solidFill>
                        <a:effectLst/>
                        <a:uLnTx/>
                        <a:uFillTx/>
                        <a:latin typeface="+mn-lt"/>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r>
              <a:tr h="190438">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dirty="0" smtClean="0"/>
                        <a:t>余計なおしゃべり</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ts val="9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n-lt"/>
                          <a:ea typeface="+mn-ea"/>
                          <a:cs typeface="+mn-cs"/>
                        </a:rPr>
                        <a:t>　　</a:t>
                      </a:r>
                      <a:r>
                        <a:rPr kumimoji="1" lang="en-US" altLang="ja-JP" sz="1200" b="1" i="0" u="none" strike="noStrike" kern="1200" cap="none" spc="0" normalizeH="0" baseline="0" noProof="0" dirty="0" smtClean="0">
                          <a:ln>
                            <a:noFill/>
                          </a:ln>
                          <a:solidFill>
                            <a:prstClr val="black"/>
                          </a:solidFill>
                          <a:effectLst/>
                          <a:uLnTx/>
                          <a:uFillTx/>
                          <a:latin typeface="+mn-lt"/>
                          <a:ea typeface="+mn-ea"/>
                          <a:cs typeface="+mn-cs"/>
                        </a:rPr>
                        <a:t>/5</a:t>
                      </a:r>
                      <a:endParaRPr kumimoji="1" lang="ja-JP" altLang="en-US" sz="1200" b="1" i="0" u="none" strike="noStrike" kern="1200" cap="none" spc="0" normalizeH="0" baseline="0" noProof="0" dirty="0" smtClean="0">
                        <a:ln>
                          <a:noFill/>
                        </a:ln>
                        <a:solidFill>
                          <a:prstClr val="black"/>
                        </a:solidFill>
                        <a:effectLst/>
                        <a:uLnTx/>
                        <a:uFillTx/>
                        <a:latin typeface="+mn-lt"/>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r>
              <a:tr h="193606">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dirty="0" smtClean="0"/>
                        <a:t>表情</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ts val="9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n-lt"/>
                          <a:ea typeface="+mn-ea"/>
                          <a:cs typeface="+mn-cs"/>
                        </a:rPr>
                        <a:t>　　</a:t>
                      </a:r>
                      <a:r>
                        <a:rPr kumimoji="1" lang="en-US" altLang="ja-JP" sz="1200" b="1" i="0" u="none" strike="noStrike" kern="1200" cap="none" spc="0" normalizeH="0" baseline="0" noProof="0" dirty="0" smtClean="0">
                          <a:ln>
                            <a:noFill/>
                          </a:ln>
                          <a:solidFill>
                            <a:prstClr val="black"/>
                          </a:solidFill>
                          <a:effectLst/>
                          <a:uLnTx/>
                          <a:uFillTx/>
                          <a:latin typeface="+mn-lt"/>
                          <a:ea typeface="+mn-ea"/>
                          <a:cs typeface="+mn-cs"/>
                        </a:rPr>
                        <a:t>/5</a:t>
                      </a:r>
                      <a:endParaRPr kumimoji="1" lang="ja-JP" altLang="en-US" sz="1200" b="1" i="0" u="none" strike="noStrike" kern="1200" cap="none" spc="0" normalizeH="0" baseline="0" noProof="0" dirty="0" smtClean="0">
                        <a:ln>
                          <a:noFill/>
                        </a:ln>
                        <a:solidFill>
                          <a:prstClr val="black"/>
                        </a:solidFill>
                        <a:effectLst/>
                        <a:uLnTx/>
                        <a:uFillTx/>
                        <a:latin typeface="+mn-lt"/>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3182">
                <a:tc rowSpan="4">
                  <a:txBody>
                    <a:bodyPr/>
                    <a:lstStyle/>
                    <a:p>
                      <a:r>
                        <a:rPr lang="ja-JP" altLang="en-US" sz="600" b="1" dirty="0" smtClean="0"/>
                        <a:t>態度</a:t>
                      </a:r>
                      <a:r>
                        <a:rPr kumimoji="1" lang="ja-JP" altLang="en-US" sz="700" b="1" i="0" u="none" strike="noStrike" kern="1200" cap="none" spc="0" normalizeH="0" baseline="0" noProof="0" dirty="0" smtClean="0">
                          <a:ln>
                            <a:noFill/>
                          </a:ln>
                          <a:solidFill>
                            <a:prstClr val="black"/>
                          </a:solidFill>
                          <a:effectLst/>
                          <a:uLnTx/>
                          <a:uFillTx/>
                          <a:latin typeface="+mn-lt"/>
                          <a:ea typeface="+mn-ea"/>
                          <a:cs typeface="+mn-cs"/>
                        </a:rPr>
                        <a:t>　</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ts val="900"/>
                        </a:lnSpc>
                      </a:pPr>
                      <a:r>
                        <a:rPr lang="ja-JP" altLang="en-US" sz="900" dirty="0" smtClean="0"/>
                        <a:t>入室・退室</a:t>
                      </a:r>
                      <a:endParaRPr lang="ja-JP" altLang="en-US" sz="900" dirty="0"/>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ts val="9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n-lt"/>
                          <a:ea typeface="+mn-ea"/>
                          <a:cs typeface="+mn-cs"/>
                        </a:rPr>
                        <a:t>　　</a:t>
                      </a:r>
                      <a:r>
                        <a:rPr kumimoji="1" lang="en-US" altLang="ja-JP" sz="1200" b="1" i="0" u="none" strike="noStrike" kern="1200" cap="none" spc="0" normalizeH="0" baseline="0" noProof="0" dirty="0" smtClean="0">
                          <a:ln>
                            <a:noFill/>
                          </a:ln>
                          <a:solidFill>
                            <a:prstClr val="black"/>
                          </a:solidFill>
                          <a:effectLst/>
                          <a:uLnTx/>
                          <a:uFillTx/>
                          <a:latin typeface="+mn-lt"/>
                          <a:ea typeface="+mn-ea"/>
                          <a:cs typeface="+mn-cs"/>
                        </a:rPr>
                        <a:t>/10</a:t>
                      </a:r>
                      <a:endParaRPr kumimoji="1" lang="ja-JP" altLang="en-US" sz="1200" b="1" i="0" u="none" strike="noStrike" kern="1200" cap="none" spc="0" normalizeH="0" baseline="0" noProof="0" dirty="0" smtClean="0">
                        <a:ln>
                          <a:noFill/>
                        </a:ln>
                        <a:solidFill>
                          <a:prstClr val="black"/>
                        </a:solidFill>
                        <a:effectLst/>
                        <a:uLnTx/>
                        <a:uFillTx/>
                        <a:latin typeface="+mn-lt"/>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0" b="0" i="0" u="none" strike="noStrike" kern="1200" cap="none" spc="0" normalizeH="0" baseline="0" noProof="0" dirty="0" smtClean="0">
                          <a:ln>
                            <a:noFill/>
                          </a:ln>
                          <a:solidFill>
                            <a:prstClr val="black"/>
                          </a:solidFill>
                          <a:effectLst/>
                          <a:uLnTx/>
                          <a:uFillTx/>
                          <a:latin typeface="+mn-lt"/>
                          <a:ea typeface="+mn-ea"/>
                          <a:cs typeface="+mn-cs"/>
                        </a:rPr>
                        <a:t>集団討論の際はイスの右側に立つようにとの指示でしたが、退出の際はイスの左側に立っていました。指示通り行動しましょう。また目が悪いせいか、口頭試問やパネルをみて解答するときに目つきが悪くなっています。眼鏡やコンタクトレンズの準備をお勧めします。</a:t>
                      </a:r>
                      <a:endParaRPr kumimoji="1" lang="en-US" altLang="ja-JP" sz="63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4766">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n-lt"/>
                          <a:ea typeface="+mn-ea"/>
                          <a:cs typeface="+mn-cs"/>
                        </a:rPr>
                        <a:t>面接での話し方</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ts val="9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n-lt"/>
                          <a:ea typeface="+mn-ea"/>
                          <a:cs typeface="+mn-cs"/>
                        </a:rPr>
                        <a:t>　　</a:t>
                      </a:r>
                      <a:r>
                        <a:rPr kumimoji="1" lang="en-US" altLang="ja-JP" sz="1200" b="1" i="0" u="none" strike="noStrike" kern="1200" cap="none" spc="0" normalizeH="0" baseline="0" noProof="0" dirty="0" smtClean="0">
                          <a:ln>
                            <a:noFill/>
                          </a:ln>
                          <a:solidFill>
                            <a:prstClr val="black"/>
                          </a:solidFill>
                          <a:effectLst/>
                          <a:uLnTx/>
                          <a:uFillTx/>
                          <a:latin typeface="+mn-lt"/>
                          <a:ea typeface="+mn-ea"/>
                          <a:cs typeface="+mn-cs"/>
                        </a:rPr>
                        <a:t>/10</a:t>
                      </a:r>
                      <a:endParaRPr kumimoji="1" lang="ja-JP" altLang="en-US" sz="1200" b="1" i="0" u="none" strike="noStrike" kern="1200" cap="none" spc="0" normalizeH="0" baseline="0" noProof="0" dirty="0" smtClean="0">
                        <a:ln>
                          <a:noFill/>
                        </a:ln>
                        <a:solidFill>
                          <a:prstClr val="black"/>
                        </a:solidFill>
                        <a:effectLst/>
                        <a:uLnTx/>
                        <a:uFillTx/>
                        <a:latin typeface="+mn-lt"/>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r>
              <a:tr h="1263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n-lt"/>
                          <a:ea typeface="+mn-ea"/>
                          <a:cs typeface="+mn-cs"/>
                        </a:rPr>
                        <a:t>目線・様子など</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ts val="9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n-lt"/>
                          <a:ea typeface="+mn-ea"/>
                          <a:cs typeface="+mn-cs"/>
                        </a:rPr>
                        <a:t>　　</a:t>
                      </a:r>
                      <a:r>
                        <a:rPr kumimoji="1" lang="en-US" altLang="ja-JP" sz="1200" b="1" i="0" u="none" strike="noStrike" kern="1200" cap="none" spc="0" normalizeH="0" baseline="0" noProof="0" dirty="0" smtClean="0">
                          <a:ln>
                            <a:noFill/>
                          </a:ln>
                          <a:solidFill>
                            <a:prstClr val="black"/>
                          </a:solidFill>
                          <a:effectLst/>
                          <a:uLnTx/>
                          <a:uFillTx/>
                          <a:latin typeface="+mn-lt"/>
                          <a:ea typeface="+mn-ea"/>
                          <a:cs typeface="+mn-cs"/>
                        </a:rPr>
                        <a:t>/5</a:t>
                      </a:r>
                      <a:endParaRPr kumimoji="1" lang="ja-JP" altLang="en-US" sz="1200" b="1" i="0" u="none" strike="noStrike" kern="1200" cap="none" spc="0" normalizeH="0" baseline="0" noProof="0" dirty="0" smtClean="0">
                        <a:ln>
                          <a:noFill/>
                        </a:ln>
                        <a:solidFill>
                          <a:prstClr val="black"/>
                        </a:solidFill>
                        <a:effectLst/>
                        <a:uLnTx/>
                        <a:uFillTx/>
                        <a:latin typeface="+mn-lt"/>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7934">
                <a:tc vMerge="1">
                  <a:txBody>
                    <a:bodyPr/>
                    <a:lstStyle/>
                    <a:p>
                      <a:endParaRPr kumimoji="1" lang="ja-JP" altLang="en-US" sz="1100" b="0" i="0"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n-lt"/>
                          <a:ea typeface="+mn-ea"/>
                          <a:cs typeface="+mn-cs"/>
                        </a:rPr>
                        <a:t>服装</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ts val="9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n-lt"/>
                          <a:ea typeface="+mn-ea"/>
                          <a:cs typeface="+mn-cs"/>
                        </a:rPr>
                        <a:t>　　</a:t>
                      </a:r>
                      <a:r>
                        <a:rPr kumimoji="1" lang="en-US" altLang="ja-JP" sz="1200" b="1" i="0" u="none" strike="noStrike" kern="1200" cap="none" spc="0" normalizeH="0" baseline="0" noProof="0" dirty="0" smtClean="0">
                          <a:ln>
                            <a:noFill/>
                          </a:ln>
                          <a:solidFill>
                            <a:prstClr val="black"/>
                          </a:solidFill>
                          <a:effectLst/>
                          <a:uLnTx/>
                          <a:uFillTx/>
                          <a:latin typeface="+mn-lt"/>
                          <a:ea typeface="+mn-ea"/>
                          <a:cs typeface="+mn-cs"/>
                        </a:rPr>
                        <a:t>/5</a:t>
                      </a:r>
                      <a:endParaRPr kumimoji="1" lang="ja-JP" altLang="en-US" sz="1200" b="1" i="0" u="none" strike="noStrike" kern="1200" cap="none" spc="0" normalizeH="0" baseline="0" noProof="0" dirty="0" smtClean="0">
                        <a:ln>
                          <a:noFill/>
                        </a:ln>
                        <a:solidFill>
                          <a:prstClr val="black"/>
                        </a:solidFill>
                        <a:effectLst/>
                        <a:uLnTx/>
                        <a:uFillTx/>
                        <a:latin typeface="+mn-lt"/>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9" name="正方形/長方形 28"/>
          <p:cNvSpPr/>
          <p:nvPr/>
        </p:nvSpPr>
        <p:spPr>
          <a:xfrm>
            <a:off x="6995142" y="879103"/>
            <a:ext cx="495649" cy="461665"/>
          </a:xfrm>
          <a:prstGeom prst="rect">
            <a:avLst/>
          </a:prstGeom>
          <a:noFill/>
        </p:spPr>
        <p:txBody>
          <a:bodyPr wrap="none" lIns="91440" tIns="45720" rIns="91440" bIns="45720">
            <a:spAutoFit/>
          </a:bodyPr>
          <a:lstStyle/>
          <a:p>
            <a:pPr algn="ctr"/>
            <a:r>
              <a:rPr lang="en-US" altLang="ja-JP" sz="2400" b="1" dirty="0">
                <a:ln w="12700">
                  <a:solidFill>
                    <a:srgbClr val="FF0000"/>
                  </a:solidFill>
                  <a:prstDash val="solid"/>
                </a:ln>
                <a:solidFill>
                  <a:srgbClr val="FF0000"/>
                </a:solidFill>
              </a:rPr>
              <a:t>39</a:t>
            </a:r>
            <a:endParaRPr lang="en-US" altLang="ja-JP" sz="2400" b="1" cap="none" spc="0" dirty="0" smtClean="0">
              <a:ln w="12700">
                <a:solidFill>
                  <a:srgbClr val="FF0000"/>
                </a:solidFill>
                <a:prstDash val="solid"/>
              </a:ln>
              <a:solidFill>
                <a:srgbClr val="FF0000"/>
              </a:solidFill>
            </a:endParaRPr>
          </a:p>
        </p:txBody>
      </p:sp>
      <p:sp>
        <p:nvSpPr>
          <p:cNvPr id="31" name="正方形/長方形 30"/>
          <p:cNvSpPr/>
          <p:nvPr/>
        </p:nvSpPr>
        <p:spPr>
          <a:xfrm>
            <a:off x="6981798" y="3111351"/>
            <a:ext cx="495650" cy="461665"/>
          </a:xfrm>
          <a:prstGeom prst="rect">
            <a:avLst/>
          </a:prstGeom>
          <a:noFill/>
        </p:spPr>
        <p:txBody>
          <a:bodyPr wrap="none" lIns="91440" tIns="45720" rIns="91440" bIns="45720">
            <a:spAutoFit/>
          </a:bodyPr>
          <a:lstStyle/>
          <a:p>
            <a:pPr algn="ctr"/>
            <a:r>
              <a:rPr lang="en-US" altLang="ja-JP" sz="2400" b="1" dirty="0" smtClean="0">
                <a:ln w="12700">
                  <a:solidFill>
                    <a:srgbClr val="FF0000"/>
                  </a:solidFill>
                  <a:prstDash val="solid"/>
                </a:ln>
                <a:solidFill>
                  <a:srgbClr val="FF0000"/>
                </a:solidFill>
              </a:rPr>
              <a:t>27</a:t>
            </a:r>
            <a:endParaRPr lang="en-US" altLang="ja-JP" sz="2400" b="1" cap="none" spc="0" dirty="0" smtClean="0">
              <a:ln w="12700">
                <a:solidFill>
                  <a:srgbClr val="FF0000"/>
                </a:solidFill>
                <a:prstDash val="solid"/>
              </a:ln>
              <a:solidFill>
                <a:srgbClr val="FF0000"/>
              </a:solidFill>
            </a:endParaRPr>
          </a:p>
        </p:txBody>
      </p:sp>
      <p:sp>
        <p:nvSpPr>
          <p:cNvPr id="32" name="正方形/長方形 31"/>
          <p:cNvSpPr/>
          <p:nvPr/>
        </p:nvSpPr>
        <p:spPr>
          <a:xfrm>
            <a:off x="7052525" y="4005064"/>
            <a:ext cx="340158" cy="461665"/>
          </a:xfrm>
          <a:prstGeom prst="rect">
            <a:avLst/>
          </a:prstGeom>
          <a:noFill/>
        </p:spPr>
        <p:txBody>
          <a:bodyPr wrap="none" lIns="91440" tIns="45720" rIns="91440" bIns="45720">
            <a:spAutoFit/>
          </a:bodyPr>
          <a:lstStyle/>
          <a:p>
            <a:pPr algn="ctr"/>
            <a:r>
              <a:rPr lang="en-US" altLang="ja-JP" sz="2400" b="1" dirty="0" smtClean="0">
                <a:ln w="12700">
                  <a:solidFill>
                    <a:srgbClr val="FF0000"/>
                  </a:solidFill>
                  <a:prstDash val="solid"/>
                </a:ln>
                <a:solidFill>
                  <a:srgbClr val="FF0000"/>
                </a:solidFill>
              </a:rPr>
              <a:t>6</a:t>
            </a:r>
            <a:endParaRPr lang="en-US" altLang="ja-JP" sz="2400" b="1" cap="none" spc="0" dirty="0" smtClean="0">
              <a:ln w="12700">
                <a:solidFill>
                  <a:srgbClr val="FF0000"/>
                </a:solidFill>
                <a:prstDash val="solid"/>
              </a:ln>
              <a:solidFill>
                <a:srgbClr val="FF0000"/>
              </a:solidFill>
            </a:endParaRPr>
          </a:p>
        </p:txBody>
      </p:sp>
      <p:sp>
        <p:nvSpPr>
          <p:cNvPr id="36" name="正方形/長方形 35"/>
          <p:cNvSpPr/>
          <p:nvPr/>
        </p:nvSpPr>
        <p:spPr>
          <a:xfrm>
            <a:off x="6769756" y="4376137"/>
            <a:ext cx="322524" cy="276999"/>
          </a:xfrm>
          <a:prstGeom prst="rect">
            <a:avLst/>
          </a:prstGeom>
          <a:noFill/>
        </p:spPr>
        <p:txBody>
          <a:bodyPr wrap="none" lIns="91440" tIns="45720" rIns="91440" bIns="45720">
            <a:spAutoFit/>
          </a:bodyPr>
          <a:lstStyle/>
          <a:p>
            <a:pPr algn="ctr"/>
            <a:r>
              <a:rPr lang="en-US" altLang="ja-JP" sz="1200" dirty="0" smtClean="0">
                <a:ln w="12700">
                  <a:solidFill>
                    <a:schemeClr val="tx1"/>
                  </a:solidFill>
                  <a:prstDash val="solid"/>
                </a:ln>
              </a:rPr>
              <a:t>/5</a:t>
            </a:r>
            <a:endParaRPr lang="en-US" altLang="ja-JP" sz="1200" cap="none" spc="0" dirty="0" smtClean="0">
              <a:ln w="12700">
                <a:solidFill>
                  <a:schemeClr val="tx1"/>
                </a:solidFill>
                <a:prstDash val="solid"/>
              </a:ln>
            </a:endParaRPr>
          </a:p>
        </p:txBody>
      </p:sp>
      <p:sp>
        <p:nvSpPr>
          <p:cNvPr id="37" name="正方形/長方形 36"/>
          <p:cNvSpPr/>
          <p:nvPr/>
        </p:nvSpPr>
        <p:spPr>
          <a:xfrm>
            <a:off x="6956670" y="5271591"/>
            <a:ext cx="495650" cy="461665"/>
          </a:xfrm>
          <a:prstGeom prst="rect">
            <a:avLst/>
          </a:prstGeom>
          <a:noFill/>
        </p:spPr>
        <p:txBody>
          <a:bodyPr wrap="none" lIns="91440" tIns="45720" rIns="91440" bIns="45720">
            <a:spAutoFit/>
          </a:bodyPr>
          <a:lstStyle/>
          <a:p>
            <a:pPr algn="ctr"/>
            <a:r>
              <a:rPr lang="en-US" altLang="ja-JP" sz="2400" b="1" dirty="0" smtClean="0">
                <a:ln w="12700">
                  <a:solidFill>
                    <a:srgbClr val="FF0000"/>
                  </a:solidFill>
                  <a:prstDash val="solid"/>
                </a:ln>
                <a:solidFill>
                  <a:srgbClr val="FF0000"/>
                </a:solidFill>
              </a:rPr>
              <a:t>18</a:t>
            </a:r>
            <a:endParaRPr lang="en-US" altLang="ja-JP" sz="2400" b="1" cap="none" spc="0" dirty="0" smtClean="0">
              <a:ln w="12700">
                <a:solidFill>
                  <a:srgbClr val="FF0000"/>
                </a:solidFill>
                <a:prstDash val="solid"/>
              </a:ln>
              <a:solidFill>
                <a:srgbClr val="FF0000"/>
              </a:solidFill>
            </a:endParaRPr>
          </a:p>
        </p:txBody>
      </p:sp>
      <p:sp>
        <p:nvSpPr>
          <p:cNvPr id="61" name="正方形/長方形 60"/>
          <p:cNvSpPr/>
          <p:nvPr/>
        </p:nvSpPr>
        <p:spPr>
          <a:xfrm>
            <a:off x="3093060" y="102293"/>
            <a:ext cx="1560042" cy="338554"/>
          </a:xfrm>
          <a:prstGeom prst="rect">
            <a:avLst/>
          </a:prstGeom>
          <a:noFill/>
        </p:spPr>
        <p:txBody>
          <a:bodyPr wrap="none" lIns="91440" tIns="45720" rIns="91440" bIns="45720">
            <a:spAutoFit/>
          </a:bodyPr>
          <a:lstStyle/>
          <a:p>
            <a:pPr algn="ctr"/>
            <a:r>
              <a:rPr lang="en-US" altLang="ja-JP" sz="1200" dirty="0" smtClean="0">
                <a:ln w="12700">
                  <a:solidFill>
                    <a:schemeClr val="bg1"/>
                  </a:solidFill>
                  <a:prstDash val="solid"/>
                </a:ln>
                <a:solidFill>
                  <a:schemeClr val="bg1"/>
                </a:solidFill>
                <a:latin typeface="HG丸ｺﾞｼｯｸM-PRO" panose="020F0600000000000000" pitchFamily="50" charset="-128"/>
                <a:ea typeface="HG丸ｺﾞｼｯｸM-PRO" panose="020F0600000000000000" pitchFamily="50" charset="-128"/>
              </a:rPr>
              <a:t>2020,11,</a:t>
            </a:r>
            <a:r>
              <a:rPr lang="ja-JP" altLang="en-US" sz="1200" smtClean="0">
                <a:ln w="12700">
                  <a:solidFill>
                    <a:schemeClr val="bg1"/>
                  </a:solidFill>
                  <a:prstDash val="solid"/>
                </a:ln>
                <a:solidFill>
                  <a:schemeClr val="bg1"/>
                </a:solidFill>
                <a:latin typeface="HG丸ｺﾞｼｯｸM-PRO" panose="020F0600000000000000" pitchFamily="50" charset="-128"/>
                <a:ea typeface="HG丸ｺﾞｼｯｸM-PRO" panose="020F0600000000000000" pitchFamily="50" charset="-128"/>
              </a:rPr>
              <a:t>７</a:t>
            </a:r>
            <a:r>
              <a:rPr lang="ja-JP" altLang="en-US" sz="1600" dirty="0" smtClean="0">
                <a:ln w="12700">
                  <a:solidFill>
                    <a:schemeClr val="bg1"/>
                  </a:solidFill>
                  <a:prstDash val="solid"/>
                </a:ln>
                <a:solidFill>
                  <a:schemeClr val="bg1"/>
                </a:solidFill>
                <a:latin typeface="HG丸ｺﾞｼｯｸM-PRO" panose="020F0600000000000000" pitchFamily="50" charset="-128"/>
                <a:ea typeface="HG丸ｺﾞｼｯｸM-PRO" panose="020F0600000000000000" pitchFamily="50" charset="-128"/>
              </a:rPr>
              <a:t>　</a:t>
            </a:r>
            <a:r>
              <a:rPr lang="ja-JP" altLang="en-US" sz="1050" dirty="0" smtClean="0">
                <a:ln w="12700">
                  <a:solidFill>
                    <a:schemeClr val="bg1"/>
                  </a:solidFill>
                  <a:prstDash val="solid"/>
                </a:ln>
                <a:solidFill>
                  <a:schemeClr val="bg1"/>
                </a:solidFill>
                <a:latin typeface="HG丸ｺﾞｼｯｸM-PRO" panose="020F0600000000000000" pitchFamily="50" charset="-128"/>
                <a:ea typeface="HG丸ｺﾞｼｯｸM-PRO" panose="020F0600000000000000" pitchFamily="50" charset="-128"/>
              </a:rPr>
              <a:t>実施</a:t>
            </a:r>
            <a:endParaRPr lang="ja-JP" altLang="en-US" sz="1050" cap="none" spc="0" dirty="0">
              <a:ln w="12700">
                <a:solidFill>
                  <a:schemeClr val="bg1"/>
                </a:solidFill>
                <a:prstDash val="solid"/>
              </a:ln>
              <a:solidFill>
                <a:schemeClr val="bg1"/>
              </a:solidFill>
              <a:latin typeface="HG丸ｺﾞｼｯｸM-PRO" panose="020F0600000000000000" pitchFamily="50" charset="-128"/>
              <a:ea typeface="HG丸ｺﾞｼｯｸM-PRO" panose="020F0600000000000000" pitchFamily="50" charset="-128"/>
            </a:endParaRPr>
          </a:p>
        </p:txBody>
      </p:sp>
      <p:sp>
        <p:nvSpPr>
          <p:cNvPr id="62" name="テキスト ボックス 61"/>
          <p:cNvSpPr txBox="1"/>
          <p:nvPr/>
        </p:nvSpPr>
        <p:spPr>
          <a:xfrm>
            <a:off x="3203849" y="4725144"/>
            <a:ext cx="1439479" cy="605294"/>
          </a:xfrm>
          <a:prstGeom prst="rect">
            <a:avLst/>
          </a:prstGeom>
          <a:solidFill>
            <a:schemeClr val="bg1"/>
          </a:solidFill>
          <a:ln>
            <a:solidFill>
              <a:schemeClr val="tx1"/>
            </a:solidFill>
          </a:ln>
        </p:spPr>
        <p:txBody>
          <a:bodyPr wrap="square" rtlCol="0">
            <a:spAutoFit/>
          </a:bodyPr>
          <a:lstStyle/>
          <a:p>
            <a:pPr>
              <a:lnSpc>
                <a:spcPts val="1000"/>
              </a:lnSpc>
            </a:pPr>
            <a:r>
              <a:rPr kumimoji="1" lang="ja-JP" altLang="en-US" sz="900" dirty="0" smtClean="0"/>
              <a:t>判定　</a:t>
            </a:r>
            <a:r>
              <a:rPr kumimoji="1" lang="en-US" altLang="ja-JP" sz="1050" dirty="0" smtClean="0"/>
              <a:t>A</a:t>
            </a:r>
            <a:r>
              <a:rPr kumimoji="1" lang="ja-JP" altLang="en-US" sz="700" dirty="0" smtClean="0"/>
              <a:t>（合格可能性</a:t>
            </a:r>
            <a:r>
              <a:rPr kumimoji="1" lang="en-US" altLang="ja-JP" sz="700" dirty="0" smtClean="0"/>
              <a:t>80</a:t>
            </a:r>
            <a:r>
              <a:rPr kumimoji="1" lang="ja-JP" altLang="en-US" sz="700" dirty="0" smtClean="0"/>
              <a:t>％～）</a:t>
            </a:r>
            <a:endParaRPr kumimoji="1" lang="en-US" altLang="ja-JP" sz="700" dirty="0" smtClean="0"/>
          </a:p>
          <a:p>
            <a:pPr>
              <a:lnSpc>
                <a:spcPts val="1000"/>
              </a:lnSpc>
            </a:pPr>
            <a:r>
              <a:rPr lang="ja-JP" altLang="en-US" sz="900" dirty="0" smtClean="0"/>
              <a:t>判定　</a:t>
            </a:r>
            <a:r>
              <a:rPr lang="en-US" altLang="ja-JP" sz="1050" dirty="0" smtClean="0"/>
              <a:t>B</a:t>
            </a:r>
            <a:r>
              <a:rPr lang="ja-JP" altLang="en-US" sz="700" dirty="0" smtClean="0"/>
              <a:t>（合格可能性</a:t>
            </a:r>
            <a:r>
              <a:rPr lang="en-US" altLang="ja-JP" sz="700" dirty="0"/>
              <a:t>60</a:t>
            </a:r>
            <a:r>
              <a:rPr lang="ja-JP" altLang="en-US" sz="700" dirty="0" smtClean="0"/>
              <a:t>％～）</a:t>
            </a:r>
            <a:endParaRPr lang="en-US" altLang="ja-JP" sz="900" dirty="0" smtClean="0"/>
          </a:p>
          <a:p>
            <a:pPr>
              <a:lnSpc>
                <a:spcPts val="1000"/>
              </a:lnSpc>
            </a:pPr>
            <a:r>
              <a:rPr kumimoji="1" lang="ja-JP" altLang="en-US" sz="900" dirty="0" smtClean="0"/>
              <a:t>判定　</a:t>
            </a:r>
            <a:r>
              <a:rPr kumimoji="1" lang="en-US" altLang="ja-JP" sz="1050" dirty="0" smtClean="0"/>
              <a:t>C</a:t>
            </a:r>
            <a:r>
              <a:rPr kumimoji="1" lang="ja-JP" altLang="en-US" sz="700" dirty="0" smtClean="0"/>
              <a:t>（合格可能性</a:t>
            </a:r>
            <a:r>
              <a:rPr lang="en-US" altLang="ja-JP" sz="700" dirty="0"/>
              <a:t>40</a:t>
            </a:r>
            <a:r>
              <a:rPr kumimoji="1" lang="ja-JP" altLang="en-US" sz="700" dirty="0" smtClean="0"/>
              <a:t>％～）</a:t>
            </a:r>
            <a:endParaRPr kumimoji="1" lang="en-US" altLang="ja-JP" sz="700" dirty="0" smtClean="0"/>
          </a:p>
          <a:p>
            <a:pPr lvl="0">
              <a:lnSpc>
                <a:spcPts val="1000"/>
              </a:lnSpc>
            </a:pPr>
            <a:r>
              <a:rPr lang="ja-JP" altLang="en-US" sz="900" dirty="0">
                <a:solidFill>
                  <a:prstClr val="black"/>
                </a:solidFill>
              </a:rPr>
              <a:t>判定　</a:t>
            </a:r>
            <a:r>
              <a:rPr lang="en-US" altLang="ja-JP" sz="1050" dirty="0">
                <a:solidFill>
                  <a:prstClr val="black"/>
                </a:solidFill>
              </a:rPr>
              <a:t>D</a:t>
            </a:r>
            <a:r>
              <a:rPr lang="ja-JP" altLang="en-US" sz="700" dirty="0" smtClean="0">
                <a:solidFill>
                  <a:prstClr val="black"/>
                </a:solidFill>
              </a:rPr>
              <a:t>（</a:t>
            </a:r>
            <a:r>
              <a:rPr lang="ja-JP" altLang="en-US" sz="700" dirty="0">
                <a:solidFill>
                  <a:prstClr val="black"/>
                </a:solidFill>
              </a:rPr>
              <a:t>合格</a:t>
            </a:r>
            <a:r>
              <a:rPr lang="ja-JP" altLang="en-US" sz="700" dirty="0" smtClean="0">
                <a:solidFill>
                  <a:prstClr val="black"/>
                </a:solidFill>
              </a:rPr>
              <a:t>可能性</a:t>
            </a:r>
            <a:r>
              <a:rPr lang="en-US" altLang="ja-JP" sz="700" dirty="0">
                <a:solidFill>
                  <a:prstClr val="black"/>
                </a:solidFill>
              </a:rPr>
              <a:t>40</a:t>
            </a:r>
            <a:r>
              <a:rPr lang="ja-JP" altLang="en-US" sz="700" dirty="0" smtClean="0">
                <a:solidFill>
                  <a:prstClr val="black"/>
                </a:solidFill>
              </a:rPr>
              <a:t>％</a:t>
            </a:r>
            <a:r>
              <a:rPr lang="ja-JP" altLang="en-US" sz="600" dirty="0">
                <a:solidFill>
                  <a:prstClr val="black"/>
                </a:solidFill>
              </a:rPr>
              <a:t>未満</a:t>
            </a:r>
            <a:r>
              <a:rPr lang="ja-JP" altLang="en-US" sz="700" dirty="0" smtClean="0">
                <a:solidFill>
                  <a:prstClr val="black"/>
                </a:solidFill>
              </a:rPr>
              <a:t>）</a:t>
            </a:r>
            <a:endParaRPr lang="en-US" altLang="ja-JP" sz="1000" dirty="0">
              <a:solidFill>
                <a:prstClr val="black"/>
              </a:solidFill>
            </a:endParaRPr>
          </a:p>
        </p:txBody>
      </p:sp>
      <p:grpSp>
        <p:nvGrpSpPr>
          <p:cNvPr id="7" name="グループ化 6"/>
          <p:cNvGrpSpPr/>
          <p:nvPr/>
        </p:nvGrpSpPr>
        <p:grpSpPr>
          <a:xfrm>
            <a:off x="6372200" y="354142"/>
            <a:ext cx="393106" cy="1490638"/>
            <a:chOff x="6417731" y="282134"/>
            <a:chExt cx="393106" cy="1490638"/>
          </a:xfrm>
        </p:grpSpPr>
        <p:sp>
          <p:nvSpPr>
            <p:cNvPr id="39" name="正方形/長方形 38"/>
            <p:cNvSpPr/>
            <p:nvPr/>
          </p:nvSpPr>
          <p:spPr>
            <a:xfrm>
              <a:off x="6417731" y="282134"/>
              <a:ext cx="393056" cy="338554"/>
            </a:xfrm>
            <a:prstGeom prst="rect">
              <a:avLst/>
            </a:prstGeom>
            <a:noFill/>
          </p:spPr>
          <p:txBody>
            <a:bodyPr wrap="none" lIns="91440" tIns="45720" rIns="91440" bIns="45720">
              <a:spAutoFit/>
            </a:bodyPr>
            <a:lstStyle/>
            <a:p>
              <a:pPr algn="ctr"/>
              <a:r>
                <a:rPr lang="en-US" altLang="ja-JP" sz="1600" dirty="0">
                  <a:ln w="12700">
                    <a:solidFill>
                      <a:srgbClr val="FF0000"/>
                    </a:solidFill>
                    <a:prstDash val="solid"/>
                  </a:ln>
                  <a:solidFill>
                    <a:srgbClr val="FF0000"/>
                  </a:solidFill>
                </a:rPr>
                <a:t>10</a:t>
              </a:r>
              <a:endParaRPr lang="en-US" altLang="ja-JP" sz="1600" cap="none" spc="0" dirty="0" smtClean="0">
                <a:ln w="12700">
                  <a:solidFill>
                    <a:srgbClr val="FF0000"/>
                  </a:solidFill>
                  <a:prstDash val="solid"/>
                </a:ln>
                <a:solidFill>
                  <a:srgbClr val="FF0000"/>
                </a:solidFill>
              </a:endParaRPr>
            </a:p>
          </p:txBody>
        </p:sp>
        <p:sp>
          <p:nvSpPr>
            <p:cNvPr id="40" name="正方形/長方形 39"/>
            <p:cNvSpPr/>
            <p:nvPr/>
          </p:nvSpPr>
          <p:spPr>
            <a:xfrm>
              <a:off x="6489738" y="548602"/>
              <a:ext cx="314510" cy="400110"/>
            </a:xfrm>
            <a:prstGeom prst="rect">
              <a:avLst/>
            </a:prstGeom>
            <a:noFill/>
          </p:spPr>
          <p:txBody>
            <a:bodyPr wrap="none" lIns="91440" tIns="45720" rIns="91440" bIns="45720">
              <a:spAutoFit/>
            </a:bodyPr>
            <a:lstStyle/>
            <a:p>
              <a:pPr algn="ctr"/>
              <a:r>
                <a:rPr lang="en-US" altLang="ja-JP" sz="2000" dirty="0">
                  <a:ln w="12700">
                    <a:solidFill>
                      <a:srgbClr val="FF0000"/>
                    </a:solidFill>
                    <a:prstDash val="solid"/>
                  </a:ln>
                  <a:solidFill>
                    <a:srgbClr val="FF0000"/>
                  </a:solidFill>
                </a:rPr>
                <a:t>7</a:t>
              </a:r>
              <a:endParaRPr lang="en-US" altLang="ja-JP" sz="2000" cap="none" spc="0" dirty="0" smtClean="0">
                <a:ln w="12700">
                  <a:solidFill>
                    <a:srgbClr val="FF0000"/>
                  </a:solidFill>
                  <a:prstDash val="solid"/>
                </a:ln>
                <a:solidFill>
                  <a:srgbClr val="FF0000"/>
                </a:solidFill>
              </a:endParaRPr>
            </a:p>
          </p:txBody>
        </p:sp>
        <p:sp>
          <p:nvSpPr>
            <p:cNvPr id="41" name="正方形/長方形 40"/>
            <p:cNvSpPr/>
            <p:nvPr/>
          </p:nvSpPr>
          <p:spPr>
            <a:xfrm>
              <a:off x="6417781" y="858138"/>
              <a:ext cx="393056" cy="338554"/>
            </a:xfrm>
            <a:prstGeom prst="rect">
              <a:avLst/>
            </a:prstGeom>
            <a:noFill/>
          </p:spPr>
          <p:txBody>
            <a:bodyPr wrap="none" lIns="91440" tIns="45720" rIns="91440" bIns="45720">
              <a:spAutoFit/>
            </a:bodyPr>
            <a:lstStyle/>
            <a:p>
              <a:pPr algn="ctr"/>
              <a:r>
                <a:rPr lang="en-US" altLang="ja-JP" sz="1600" dirty="0">
                  <a:ln w="12700">
                    <a:solidFill>
                      <a:srgbClr val="FF0000"/>
                    </a:solidFill>
                    <a:prstDash val="solid"/>
                  </a:ln>
                  <a:solidFill>
                    <a:srgbClr val="FF0000"/>
                  </a:solidFill>
                </a:rPr>
                <a:t>10</a:t>
              </a:r>
              <a:endParaRPr lang="en-US" altLang="ja-JP" sz="1600" cap="none" spc="0" dirty="0" smtClean="0">
                <a:ln w="12700">
                  <a:solidFill>
                    <a:srgbClr val="FF0000"/>
                  </a:solidFill>
                  <a:prstDash val="solid"/>
                </a:ln>
                <a:solidFill>
                  <a:srgbClr val="FF0000"/>
                </a:solidFill>
              </a:endParaRPr>
            </a:p>
          </p:txBody>
        </p:sp>
        <p:sp>
          <p:nvSpPr>
            <p:cNvPr id="42" name="正方形/長方形 41"/>
            <p:cNvSpPr/>
            <p:nvPr/>
          </p:nvSpPr>
          <p:spPr>
            <a:xfrm>
              <a:off x="6489738" y="1084622"/>
              <a:ext cx="314510" cy="400110"/>
            </a:xfrm>
            <a:prstGeom prst="rect">
              <a:avLst/>
            </a:prstGeom>
            <a:noFill/>
          </p:spPr>
          <p:txBody>
            <a:bodyPr wrap="none" lIns="91440" tIns="45720" rIns="91440" bIns="45720">
              <a:spAutoFit/>
            </a:bodyPr>
            <a:lstStyle/>
            <a:p>
              <a:pPr algn="ctr"/>
              <a:r>
                <a:rPr lang="en-US" altLang="ja-JP" sz="2000" dirty="0">
                  <a:ln w="12700">
                    <a:solidFill>
                      <a:srgbClr val="FF0000"/>
                    </a:solidFill>
                    <a:prstDash val="solid"/>
                  </a:ln>
                  <a:solidFill>
                    <a:srgbClr val="FF0000"/>
                  </a:solidFill>
                </a:rPr>
                <a:t>6</a:t>
              </a:r>
              <a:endParaRPr lang="en-US" altLang="ja-JP" sz="2000" cap="none" spc="0" dirty="0" smtClean="0">
                <a:ln w="12700">
                  <a:solidFill>
                    <a:srgbClr val="FF0000"/>
                  </a:solidFill>
                  <a:prstDash val="solid"/>
                </a:ln>
                <a:solidFill>
                  <a:srgbClr val="FF0000"/>
                </a:solidFill>
              </a:endParaRPr>
            </a:p>
          </p:txBody>
        </p:sp>
        <p:sp>
          <p:nvSpPr>
            <p:cNvPr id="43" name="正方形/長方形 42"/>
            <p:cNvSpPr/>
            <p:nvPr/>
          </p:nvSpPr>
          <p:spPr>
            <a:xfrm>
              <a:off x="6489738" y="1372662"/>
              <a:ext cx="314510" cy="400110"/>
            </a:xfrm>
            <a:prstGeom prst="rect">
              <a:avLst/>
            </a:prstGeom>
            <a:noFill/>
          </p:spPr>
          <p:txBody>
            <a:bodyPr wrap="none" lIns="91440" tIns="45720" rIns="91440" bIns="45720">
              <a:spAutoFit/>
            </a:bodyPr>
            <a:lstStyle/>
            <a:p>
              <a:pPr algn="ctr"/>
              <a:r>
                <a:rPr lang="en-US" altLang="ja-JP" sz="2000" dirty="0">
                  <a:ln w="12700">
                    <a:solidFill>
                      <a:srgbClr val="FF0000"/>
                    </a:solidFill>
                    <a:prstDash val="solid"/>
                  </a:ln>
                  <a:solidFill>
                    <a:srgbClr val="FF0000"/>
                  </a:solidFill>
                </a:rPr>
                <a:t>6</a:t>
              </a:r>
              <a:endParaRPr lang="en-US" altLang="ja-JP" sz="2000" cap="none" spc="0" dirty="0" smtClean="0">
                <a:ln w="12700">
                  <a:solidFill>
                    <a:srgbClr val="FF0000"/>
                  </a:solidFill>
                  <a:prstDash val="solid"/>
                </a:ln>
                <a:solidFill>
                  <a:srgbClr val="FF0000"/>
                </a:solidFill>
              </a:endParaRPr>
            </a:p>
          </p:txBody>
        </p:sp>
      </p:grpSp>
      <p:sp>
        <p:nvSpPr>
          <p:cNvPr id="49" name="正方形/長方形 48"/>
          <p:cNvSpPr/>
          <p:nvPr/>
        </p:nvSpPr>
        <p:spPr>
          <a:xfrm>
            <a:off x="6980068" y="2041103"/>
            <a:ext cx="367408" cy="307777"/>
          </a:xfrm>
          <a:prstGeom prst="rect">
            <a:avLst/>
          </a:prstGeom>
          <a:noFill/>
        </p:spPr>
        <p:txBody>
          <a:bodyPr wrap="none" lIns="91440" tIns="45720" rIns="91440" bIns="45720">
            <a:spAutoFit/>
          </a:bodyPr>
          <a:lstStyle/>
          <a:p>
            <a:pPr algn="ctr"/>
            <a:r>
              <a:rPr lang="en-US" altLang="ja-JP" sz="1400" dirty="0" smtClean="0">
                <a:ln w="12700">
                  <a:solidFill>
                    <a:srgbClr val="FF0000"/>
                  </a:solidFill>
                  <a:prstDash val="solid"/>
                </a:ln>
                <a:solidFill>
                  <a:srgbClr val="FF0000"/>
                </a:solidFill>
              </a:rPr>
              <a:t>25</a:t>
            </a:r>
            <a:endParaRPr lang="en-US" altLang="ja-JP" sz="1400" cap="none" spc="0" dirty="0" smtClean="0">
              <a:ln w="12700">
                <a:solidFill>
                  <a:srgbClr val="FF0000"/>
                </a:solidFill>
                <a:prstDash val="solid"/>
              </a:ln>
              <a:solidFill>
                <a:srgbClr val="FF0000"/>
              </a:solidFill>
            </a:endParaRPr>
          </a:p>
        </p:txBody>
      </p:sp>
      <p:grpSp>
        <p:nvGrpSpPr>
          <p:cNvPr id="8" name="グループ化 7"/>
          <p:cNvGrpSpPr/>
          <p:nvPr/>
        </p:nvGrpSpPr>
        <p:grpSpPr>
          <a:xfrm>
            <a:off x="6502562" y="2740858"/>
            <a:ext cx="288862" cy="1130642"/>
            <a:chOff x="6529040" y="2668850"/>
            <a:chExt cx="288862" cy="1130642"/>
          </a:xfrm>
        </p:grpSpPr>
        <p:sp>
          <p:nvSpPr>
            <p:cNvPr id="50" name="正方形/長方形 49"/>
            <p:cNvSpPr/>
            <p:nvPr/>
          </p:nvSpPr>
          <p:spPr>
            <a:xfrm>
              <a:off x="6529040" y="2668850"/>
              <a:ext cx="288862" cy="338554"/>
            </a:xfrm>
            <a:prstGeom prst="rect">
              <a:avLst/>
            </a:prstGeom>
            <a:noFill/>
          </p:spPr>
          <p:txBody>
            <a:bodyPr wrap="none" lIns="91440" tIns="45720" rIns="91440" bIns="45720">
              <a:spAutoFit/>
            </a:bodyPr>
            <a:lstStyle/>
            <a:p>
              <a:pPr algn="ctr"/>
              <a:r>
                <a:rPr lang="en-US" altLang="ja-JP" sz="1600" dirty="0">
                  <a:ln w="12700">
                    <a:solidFill>
                      <a:srgbClr val="FF0000"/>
                    </a:solidFill>
                    <a:prstDash val="solid"/>
                  </a:ln>
                  <a:solidFill>
                    <a:srgbClr val="FF0000"/>
                  </a:solidFill>
                </a:rPr>
                <a:t>8</a:t>
              </a:r>
              <a:endParaRPr lang="en-US" altLang="ja-JP" sz="1600" cap="none" spc="0" dirty="0" smtClean="0">
                <a:ln w="12700">
                  <a:solidFill>
                    <a:srgbClr val="FF0000"/>
                  </a:solidFill>
                  <a:prstDash val="solid"/>
                </a:ln>
                <a:solidFill>
                  <a:srgbClr val="FF0000"/>
                </a:solidFill>
              </a:endParaRPr>
            </a:p>
          </p:txBody>
        </p:sp>
        <p:sp>
          <p:nvSpPr>
            <p:cNvPr id="51" name="正方形/長方形 50"/>
            <p:cNvSpPr/>
            <p:nvPr/>
          </p:nvSpPr>
          <p:spPr>
            <a:xfrm>
              <a:off x="6529040" y="2972638"/>
              <a:ext cx="288862" cy="338554"/>
            </a:xfrm>
            <a:prstGeom prst="rect">
              <a:avLst/>
            </a:prstGeom>
            <a:noFill/>
          </p:spPr>
          <p:txBody>
            <a:bodyPr wrap="none" lIns="91440" tIns="45720" rIns="91440" bIns="45720">
              <a:spAutoFit/>
            </a:bodyPr>
            <a:lstStyle/>
            <a:p>
              <a:pPr algn="ctr"/>
              <a:r>
                <a:rPr lang="en-US" altLang="ja-JP" sz="1600" dirty="0">
                  <a:ln w="12700">
                    <a:solidFill>
                      <a:srgbClr val="FF0000"/>
                    </a:solidFill>
                    <a:prstDash val="solid"/>
                  </a:ln>
                  <a:solidFill>
                    <a:srgbClr val="FF0000"/>
                  </a:solidFill>
                </a:rPr>
                <a:t>7</a:t>
              </a:r>
              <a:endParaRPr lang="en-US" altLang="ja-JP" sz="1600" cap="none" spc="0" dirty="0" smtClean="0">
                <a:ln w="12700">
                  <a:solidFill>
                    <a:srgbClr val="FF0000"/>
                  </a:solidFill>
                  <a:prstDash val="solid"/>
                </a:ln>
                <a:solidFill>
                  <a:srgbClr val="FF0000"/>
                </a:solidFill>
              </a:endParaRPr>
            </a:p>
          </p:txBody>
        </p:sp>
        <p:sp>
          <p:nvSpPr>
            <p:cNvPr id="52" name="正方形/長方形 51"/>
            <p:cNvSpPr/>
            <p:nvPr/>
          </p:nvSpPr>
          <p:spPr>
            <a:xfrm>
              <a:off x="6529040" y="3212564"/>
              <a:ext cx="288862" cy="338554"/>
            </a:xfrm>
            <a:prstGeom prst="rect">
              <a:avLst/>
            </a:prstGeom>
            <a:noFill/>
          </p:spPr>
          <p:txBody>
            <a:bodyPr wrap="none" lIns="91440" tIns="45720" rIns="91440" bIns="45720">
              <a:spAutoFit/>
            </a:bodyPr>
            <a:lstStyle/>
            <a:p>
              <a:pPr algn="ctr"/>
              <a:r>
                <a:rPr lang="en-US" altLang="ja-JP" sz="1600" dirty="0">
                  <a:ln w="12700">
                    <a:solidFill>
                      <a:srgbClr val="FF0000"/>
                    </a:solidFill>
                    <a:prstDash val="solid"/>
                  </a:ln>
                  <a:solidFill>
                    <a:srgbClr val="FF0000"/>
                  </a:solidFill>
                </a:rPr>
                <a:t>8</a:t>
              </a:r>
              <a:endParaRPr lang="en-US" altLang="ja-JP" sz="1600" cap="none" spc="0" dirty="0" smtClean="0">
                <a:ln w="12700">
                  <a:solidFill>
                    <a:srgbClr val="FF0000"/>
                  </a:solidFill>
                  <a:prstDash val="solid"/>
                </a:ln>
                <a:solidFill>
                  <a:srgbClr val="FF0000"/>
                </a:solidFill>
              </a:endParaRPr>
            </a:p>
          </p:txBody>
        </p:sp>
        <p:sp>
          <p:nvSpPr>
            <p:cNvPr id="53" name="正方形/長方形 52"/>
            <p:cNvSpPr/>
            <p:nvPr/>
          </p:nvSpPr>
          <p:spPr>
            <a:xfrm>
              <a:off x="6529040" y="3460938"/>
              <a:ext cx="288862" cy="338554"/>
            </a:xfrm>
            <a:prstGeom prst="rect">
              <a:avLst/>
            </a:prstGeom>
            <a:noFill/>
          </p:spPr>
          <p:txBody>
            <a:bodyPr wrap="none" lIns="91440" tIns="45720" rIns="91440" bIns="45720">
              <a:spAutoFit/>
            </a:bodyPr>
            <a:lstStyle/>
            <a:p>
              <a:pPr algn="ctr"/>
              <a:r>
                <a:rPr lang="en-US" altLang="ja-JP" sz="1600" dirty="0">
                  <a:ln w="12700">
                    <a:solidFill>
                      <a:srgbClr val="FF0000"/>
                    </a:solidFill>
                    <a:prstDash val="solid"/>
                  </a:ln>
                  <a:solidFill>
                    <a:srgbClr val="FF0000"/>
                  </a:solidFill>
                </a:rPr>
                <a:t>4</a:t>
              </a:r>
              <a:endParaRPr lang="en-US" altLang="ja-JP" sz="1600" cap="none" spc="0" dirty="0" smtClean="0">
                <a:ln w="12700">
                  <a:solidFill>
                    <a:srgbClr val="FF0000"/>
                  </a:solidFill>
                  <a:prstDash val="solid"/>
                </a:ln>
                <a:solidFill>
                  <a:srgbClr val="FF0000"/>
                </a:solidFill>
              </a:endParaRPr>
            </a:p>
          </p:txBody>
        </p:sp>
      </p:grpSp>
      <p:sp>
        <p:nvSpPr>
          <p:cNvPr id="54" name="正方形/長方形 53"/>
          <p:cNvSpPr/>
          <p:nvPr/>
        </p:nvSpPr>
        <p:spPr>
          <a:xfrm>
            <a:off x="6769756" y="4149080"/>
            <a:ext cx="322524" cy="276999"/>
          </a:xfrm>
          <a:prstGeom prst="rect">
            <a:avLst/>
          </a:prstGeom>
          <a:noFill/>
        </p:spPr>
        <p:txBody>
          <a:bodyPr wrap="none" lIns="91440" tIns="45720" rIns="91440" bIns="45720">
            <a:spAutoFit/>
          </a:bodyPr>
          <a:lstStyle/>
          <a:p>
            <a:pPr algn="ctr"/>
            <a:r>
              <a:rPr lang="en-US" altLang="ja-JP" sz="1200" dirty="0" smtClean="0">
                <a:ln w="12700">
                  <a:solidFill>
                    <a:schemeClr val="tx1"/>
                  </a:solidFill>
                  <a:prstDash val="solid"/>
                </a:ln>
              </a:rPr>
              <a:t>/5</a:t>
            </a:r>
            <a:endParaRPr lang="en-US" altLang="ja-JP" sz="1200" cap="none" spc="0" dirty="0" smtClean="0">
              <a:ln w="12700">
                <a:solidFill>
                  <a:schemeClr val="tx1"/>
                </a:solidFill>
                <a:prstDash val="solid"/>
              </a:ln>
            </a:endParaRPr>
          </a:p>
        </p:txBody>
      </p:sp>
      <p:sp>
        <p:nvSpPr>
          <p:cNvPr id="55" name="正方形/長方形 54"/>
          <p:cNvSpPr/>
          <p:nvPr/>
        </p:nvSpPr>
        <p:spPr>
          <a:xfrm>
            <a:off x="5937664" y="4149080"/>
            <a:ext cx="322524" cy="276999"/>
          </a:xfrm>
          <a:prstGeom prst="rect">
            <a:avLst/>
          </a:prstGeom>
          <a:noFill/>
        </p:spPr>
        <p:txBody>
          <a:bodyPr wrap="none" lIns="91440" tIns="45720" rIns="91440" bIns="45720">
            <a:spAutoFit/>
          </a:bodyPr>
          <a:lstStyle/>
          <a:p>
            <a:pPr algn="ctr"/>
            <a:r>
              <a:rPr lang="en-US" altLang="ja-JP" sz="1200" dirty="0" smtClean="0">
                <a:ln w="12700">
                  <a:solidFill>
                    <a:schemeClr val="tx1"/>
                  </a:solidFill>
                  <a:prstDash val="solid"/>
                </a:ln>
              </a:rPr>
              <a:t>/5</a:t>
            </a:r>
            <a:endParaRPr lang="en-US" altLang="ja-JP" sz="1200" cap="none" spc="0" dirty="0" smtClean="0">
              <a:ln w="12700">
                <a:solidFill>
                  <a:schemeClr val="tx1"/>
                </a:solidFill>
                <a:prstDash val="solid"/>
              </a:ln>
            </a:endParaRPr>
          </a:p>
        </p:txBody>
      </p:sp>
      <p:sp>
        <p:nvSpPr>
          <p:cNvPr id="56" name="正方形/長方形 55"/>
          <p:cNvSpPr/>
          <p:nvPr/>
        </p:nvSpPr>
        <p:spPr>
          <a:xfrm>
            <a:off x="5937664" y="4376137"/>
            <a:ext cx="322524" cy="276999"/>
          </a:xfrm>
          <a:prstGeom prst="rect">
            <a:avLst/>
          </a:prstGeom>
          <a:noFill/>
        </p:spPr>
        <p:txBody>
          <a:bodyPr wrap="none" lIns="91440" tIns="45720" rIns="91440" bIns="45720">
            <a:spAutoFit/>
          </a:bodyPr>
          <a:lstStyle/>
          <a:p>
            <a:pPr algn="ctr"/>
            <a:r>
              <a:rPr lang="en-US" altLang="ja-JP" sz="1200" dirty="0" smtClean="0">
                <a:ln w="12700">
                  <a:solidFill>
                    <a:schemeClr val="tx1"/>
                  </a:solidFill>
                  <a:prstDash val="solid"/>
                </a:ln>
              </a:rPr>
              <a:t>/5</a:t>
            </a:r>
            <a:endParaRPr lang="en-US" altLang="ja-JP" sz="1200" cap="none" spc="0" dirty="0" smtClean="0">
              <a:ln w="12700">
                <a:solidFill>
                  <a:schemeClr val="tx1"/>
                </a:solidFill>
                <a:prstDash val="solid"/>
              </a:ln>
            </a:endParaRPr>
          </a:p>
        </p:txBody>
      </p:sp>
      <p:sp>
        <p:nvSpPr>
          <p:cNvPr id="57" name="正方形/長方形 56"/>
          <p:cNvSpPr/>
          <p:nvPr/>
        </p:nvSpPr>
        <p:spPr>
          <a:xfrm>
            <a:off x="5773195" y="4037002"/>
            <a:ext cx="314510" cy="400110"/>
          </a:xfrm>
          <a:prstGeom prst="rect">
            <a:avLst/>
          </a:prstGeom>
          <a:noFill/>
        </p:spPr>
        <p:txBody>
          <a:bodyPr wrap="none" lIns="91440" tIns="45720" rIns="91440" bIns="45720">
            <a:spAutoFit/>
          </a:bodyPr>
          <a:lstStyle/>
          <a:p>
            <a:pPr algn="ctr"/>
            <a:r>
              <a:rPr lang="en-US" altLang="ja-JP" sz="2000" dirty="0">
                <a:ln w="12700">
                  <a:solidFill>
                    <a:srgbClr val="FF0000"/>
                  </a:solidFill>
                  <a:prstDash val="solid"/>
                </a:ln>
                <a:solidFill>
                  <a:srgbClr val="FF0000"/>
                </a:solidFill>
              </a:rPr>
              <a:t>1</a:t>
            </a:r>
            <a:endParaRPr lang="en-US" altLang="ja-JP" sz="2000" cap="none" spc="0" dirty="0" smtClean="0">
              <a:ln w="12700">
                <a:solidFill>
                  <a:srgbClr val="FF0000"/>
                </a:solidFill>
                <a:prstDash val="solid"/>
              </a:ln>
              <a:solidFill>
                <a:srgbClr val="FF0000"/>
              </a:solidFill>
            </a:endParaRPr>
          </a:p>
        </p:txBody>
      </p:sp>
      <p:sp>
        <p:nvSpPr>
          <p:cNvPr id="58" name="正方形/長方形 57"/>
          <p:cNvSpPr/>
          <p:nvPr/>
        </p:nvSpPr>
        <p:spPr>
          <a:xfrm>
            <a:off x="6633754" y="4037002"/>
            <a:ext cx="314510" cy="400110"/>
          </a:xfrm>
          <a:prstGeom prst="rect">
            <a:avLst/>
          </a:prstGeom>
          <a:noFill/>
        </p:spPr>
        <p:txBody>
          <a:bodyPr wrap="none" lIns="91440" tIns="45720" rIns="91440" bIns="45720">
            <a:spAutoFit/>
          </a:bodyPr>
          <a:lstStyle/>
          <a:p>
            <a:pPr algn="ctr"/>
            <a:r>
              <a:rPr lang="en-US" altLang="ja-JP" sz="2000" dirty="0">
                <a:ln w="12700">
                  <a:solidFill>
                    <a:srgbClr val="FF0000"/>
                  </a:solidFill>
                  <a:prstDash val="solid"/>
                </a:ln>
                <a:solidFill>
                  <a:srgbClr val="FF0000"/>
                </a:solidFill>
              </a:rPr>
              <a:t>1</a:t>
            </a:r>
            <a:endParaRPr lang="en-US" altLang="ja-JP" sz="2000" cap="none" spc="0" dirty="0" smtClean="0">
              <a:ln w="12700">
                <a:solidFill>
                  <a:srgbClr val="FF0000"/>
                </a:solidFill>
                <a:prstDash val="solid"/>
              </a:ln>
              <a:solidFill>
                <a:srgbClr val="FF0000"/>
              </a:solidFill>
            </a:endParaRPr>
          </a:p>
        </p:txBody>
      </p:sp>
      <p:sp>
        <p:nvSpPr>
          <p:cNvPr id="63" name="正方形/長方形 62"/>
          <p:cNvSpPr/>
          <p:nvPr/>
        </p:nvSpPr>
        <p:spPr>
          <a:xfrm>
            <a:off x="5769658" y="4293096"/>
            <a:ext cx="314510" cy="400110"/>
          </a:xfrm>
          <a:prstGeom prst="rect">
            <a:avLst/>
          </a:prstGeom>
          <a:noFill/>
        </p:spPr>
        <p:txBody>
          <a:bodyPr wrap="none" lIns="91440" tIns="45720" rIns="91440" bIns="45720">
            <a:spAutoFit/>
          </a:bodyPr>
          <a:lstStyle/>
          <a:p>
            <a:pPr algn="ctr"/>
            <a:r>
              <a:rPr lang="en-US" altLang="ja-JP" sz="2000" dirty="0">
                <a:ln w="12700">
                  <a:solidFill>
                    <a:srgbClr val="FF0000"/>
                  </a:solidFill>
                  <a:prstDash val="solid"/>
                </a:ln>
                <a:solidFill>
                  <a:srgbClr val="FF0000"/>
                </a:solidFill>
              </a:rPr>
              <a:t>3</a:t>
            </a:r>
            <a:endParaRPr lang="en-US" altLang="ja-JP" sz="2000" cap="none" spc="0" dirty="0" smtClean="0">
              <a:ln w="12700">
                <a:solidFill>
                  <a:srgbClr val="FF0000"/>
                </a:solidFill>
                <a:prstDash val="solid"/>
              </a:ln>
              <a:solidFill>
                <a:srgbClr val="FF0000"/>
              </a:solidFill>
            </a:endParaRPr>
          </a:p>
        </p:txBody>
      </p:sp>
      <p:sp>
        <p:nvSpPr>
          <p:cNvPr id="64" name="正方形/長方形 63"/>
          <p:cNvSpPr/>
          <p:nvPr/>
        </p:nvSpPr>
        <p:spPr>
          <a:xfrm>
            <a:off x="6633754" y="4293096"/>
            <a:ext cx="314510" cy="400110"/>
          </a:xfrm>
          <a:prstGeom prst="rect">
            <a:avLst/>
          </a:prstGeom>
          <a:noFill/>
        </p:spPr>
        <p:txBody>
          <a:bodyPr wrap="none" lIns="91440" tIns="45720" rIns="91440" bIns="45720">
            <a:spAutoFit/>
          </a:bodyPr>
          <a:lstStyle/>
          <a:p>
            <a:pPr algn="ctr"/>
            <a:r>
              <a:rPr lang="en-US" altLang="ja-JP" sz="2000" dirty="0">
                <a:ln w="12700">
                  <a:solidFill>
                    <a:srgbClr val="FF0000"/>
                  </a:solidFill>
                  <a:prstDash val="solid"/>
                </a:ln>
                <a:solidFill>
                  <a:srgbClr val="FF0000"/>
                </a:solidFill>
              </a:rPr>
              <a:t>1</a:t>
            </a:r>
            <a:endParaRPr lang="en-US" altLang="ja-JP" sz="2000" cap="none" spc="0" dirty="0" smtClean="0">
              <a:ln w="12700">
                <a:solidFill>
                  <a:srgbClr val="FF0000"/>
                </a:solidFill>
                <a:prstDash val="solid"/>
              </a:ln>
              <a:solidFill>
                <a:srgbClr val="FF0000"/>
              </a:solidFill>
            </a:endParaRPr>
          </a:p>
        </p:txBody>
      </p:sp>
      <p:sp>
        <p:nvSpPr>
          <p:cNvPr id="65" name="正方形/長方形 64"/>
          <p:cNvSpPr/>
          <p:nvPr/>
        </p:nvSpPr>
        <p:spPr>
          <a:xfrm>
            <a:off x="6371785" y="4965021"/>
            <a:ext cx="288862" cy="338554"/>
          </a:xfrm>
          <a:prstGeom prst="rect">
            <a:avLst/>
          </a:prstGeom>
          <a:noFill/>
        </p:spPr>
        <p:txBody>
          <a:bodyPr wrap="none" lIns="91440" tIns="45720" rIns="91440" bIns="45720">
            <a:spAutoFit/>
          </a:bodyPr>
          <a:lstStyle/>
          <a:p>
            <a:pPr algn="ctr"/>
            <a:r>
              <a:rPr lang="en-US" altLang="ja-JP" sz="1600" dirty="0">
                <a:ln w="12700">
                  <a:solidFill>
                    <a:srgbClr val="FF0000"/>
                  </a:solidFill>
                  <a:prstDash val="solid"/>
                </a:ln>
                <a:solidFill>
                  <a:srgbClr val="FF0000"/>
                </a:solidFill>
              </a:rPr>
              <a:t>5</a:t>
            </a:r>
            <a:endParaRPr lang="en-US" altLang="ja-JP" sz="1600" cap="none" spc="0" dirty="0" smtClean="0">
              <a:ln w="12700">
                <a:solidFill>
                  <a:srgbClr val="FF0000"/>
                </a:solidFill>
                <a:prstDash val="solid"/>
              </a:ln>
              <a:solidFill>
                <a:srgbClr val="FF0000"/>
              </a:solidFill>
            </a:endParaRPr>
          </a:p>
        </p:txBody>
      </p:sp>
      <p:sp>
        <p:nvSpPr>
          <p:cNvPr id="66" name="正方形/長方形 65"/>
          <p:cNvSpPr/>
          <p:nvPr/>
        </p:nvSpPr>
        <p:spPr>
          <a:xfrm>
            <a:off x="6367110" y="5173094"/>
            <a:ext cx="288862" cy="338554"/>
          </a:xfrm>
          <a:prstGeom prst="rect">
            <a:avLst/>
          </a:prstGeom>
          <a:noFill/>
        </p:spPr>
        <p:txBody>
          <a:bodyPr wrap="none" lIns="91440" tIns="45720" rIns="91440" bIns="45720">
            <a:spAutoFit/>
          </a:bodyPr>
          <a:lstStyle/>
          <a:p>
            <a:pPr algn="ctr"/>
            <a:r>
              <a:rPr lang="en-US" altLang="ja-JP" sz="1600" dirty="0">
                <a:ln w="12700">
                  <a:solidFill>
                    <a:srgbClr val="FF0000"/>
                  </a:solidFill>
                  <a:prstDash val="solid"/>
                </a:ln>
                <a:solidFill>
                  <a:srgbClr val="FF0000"/>
                </a:solidFill>
              </a:rPr>
              <a:t>5</a:t>
            </a:r>
            <a:endParaRPr lang="en-US" altLang="ja-JP" sz="1600" cap="none" spc="0" dirty="0" smtClean="0">
              <a:ln w="12700">
                <a:solidFill>
                  <a:srgbClr val="FF0000"/>
                </a:solidFill>
                <a:prstDash val="solid"/>
              </a:ln>
              <a:solidFill>
                <a:srgbClr val="FF0000"/>
              </a:solidFill>
            </a:endParaRPr>
          </a:p>
        </p:txBody>
      </p:sp>
      <p:sp>
        <p:nvSpPr>
          <p:cNvPr id="67" name="正方形/長方形 66"/>
          <p:cNvSpPr/>
          <p:nvPr/>
        </p:nvSpPr>
        <p:spPr>
          <a:xfrm>
            <a:off x="6375061" y="5394766"/>
            <a:ext cx="288862" cy="338554"/>
          </a:xfrm>
          <a:prstGeom prst="rect">
            <a:avLst/>
          </a:prstGeom>
          <a:noFill/>
        </p:spPr>
        <p:txBody>
          <a:bodyPr wrap="none" lIns="91440" tIns="45720" rIns="91440" bIns="45720">
            <a:spAutoFit/>
          </a:bodyPr>
          <a:lstStyle/>
          <a:p>
            <a:pPr algn="ctr"/>
            <a:r>
              <a:rPr lang="en-US" altLang="ja-JP" sz="1600" dirty="0">
                <a:ln w="12700">
                  <a:solidFill>
                    <a:srgbClr val="FF0000"/>
                  </a:solidFill>
                  <a:prstDash val="solid"/>
                </a:ln>
                <a:solidFill>
                  <a:srgbClr val="FF0000"/>
                </a:solidFill>
              </a:rPr>
              <a:t>5</a:t>
            </a:r>
            <a:endParaRPr lang="en-US" altLang="ja-JP" sz="1600" cap="none" spc="0" dirty="0" smtClean="0">
              <a:ln w="12700">
                <a:solidFill>
                  <a:srgbClr val="FF0000"/>
                </a:solidFill>
                <a:prstDash val="solid"/>
              </a:ln>
              <a:solidFill>
                <a:srgbClr val="FF0000"/>
              </a:solidFill>
            </a:endParaRPr>
          </a:p>
        </p:txBody>
      </p:sp>
      <p:sp>
        <p:nvSpPr>
          <p:cNvPr id="68" name="正方形/長方形 67"/>
          <p:cNvSpPr/>
          <p:nvPr/>
        </p:nvSpPr>
        <p:spPr>
          <a:xfrm>
            <a:off x="6374124" y="5578076"/>
            <a:ext cx="288862" cy="338554"/>
          </a:xfrm>
          <a:prstGeom prst="rect">
            <a:avLst/>
          </a:prstGeom>
          <a:noFill/>
        </p:spPr>
        <p:txBody>
          <a:bodyPr wrap="none" lIns="91440" tIns="45720" rIns="91440" bIns="45720">
            <a:spAutoFit/>
          </a:bodyPr>
          <a:lstStyle/>
          <a:p>
            <a:pPr algn="ctr"/>
            <a:r>
              <a:rPr lang="en-US" altLang="ja-JP" sz="1600" dirty="0">
                <a:ln w="12700">
                  <a:solidFill>
                    <a:srgbClr val="FF0000"/>
                  </a:solidFill>
                  <a:prstDash val="solid"/>
                </a:ln>
                <a:solidFill>
                  <a:srgbClr val="FF0000"/>
                </a:solidFill>
              </a:rPr>
              <a:t>3</a:t>
            </a:r>
            <a:endParaRPr lang="en-US" altLang="ja-JP" sz="1600" cap="none" spc="0" dirty="0" smtClean="0">
              <a:ln w="12700">
                <a:solidFill>
                  <a:srgbClr val="FF0000"/>
                </a:solidFill>
                <a:prstDash val="solid"/>
              </a:ln>
              <a:solidFill>
                <a:srgbClr val="FF0000"/>
              </a:solidFill>
            </a:endParaRPr>
          </a:p>
        </p:txBody>
      </p:sp>
      <p:sp>
        <p:nvSpPr>
          <p:cNvPr id="69" name="正方形/長方形 68"/>
          <p:cNvSpPr/>
          <p:nvPr/>
        </p:nvSpPr>
        <p:spPr>
          <a:xfrm>
            <a:off x="6358222" y="5794496"/>
            <a:ext cx="288862" cy="338554"/>
          </a:xfrm>
          <a:prstGeom prst="rect">
            <a:avLst/>
          </a:prstGeom>
          <a:noFill/>
        </p:spPr>
        <p:txBody>
          <a:bodyPr wrap="none" lIns="91440" tIns="45720" rIns="91440" bIns="45720">
            <a:spAutoFit/>
          </a:bodyPr>
          <a:lstStyle/>
          <a:p>
            <a:pPr algn="ctr"/>
            <a:r>
              <a:rPr lang="en-US" altLang="ja-JP" sz="1600" dirty="0">
                <a:ln w="12700">
                  <a:solidFill>
                    <a:srgbClr val="FF0000"/>
                  </a:solidFill>
                  <a:prstDash val="solid"/>
                </a:ln>
                <a:solidFill>
                  <a:srgbClr val="FF0000"/>
                </a:solidFill>
              </a:rPr>
              <a:t>8</a:t>
            </a:r>
            <a:endParaRPr lang="en-US" altLang="ja-JP" sz="1600" cap="none" spc="0" dirty="0" smtClean="0">
              <a:ln w="12700">
                <a:solidFill>
                  <a:srgbClr val="FF0000"/>
                </a:solidFill>
                <a:prstDash val="solid"/>
              </a:ln>
              <a:solidFill>
                <a:srgbClr val="FF0000"/>
              </a:solidFill>
            </a:endParaRPr>
          </a:p>
        </p:txBody>
      </p:sp>
      <p:sp>
        <p:nvSpPr>
          <p:cNvPr id="70" name="正方形/長方形 69"/>
          <p:cNvSpPr/>
          <p:nvPr/>
        </p:nvSpPr>
        <p:spPr>
          <a:xfrm>
            <a:off x="6306449" y="5998326"/>
            <a:ext cx="393056" cy="338554"/>
          </a:xfrm>
          <a:prstGeom prst="rect">
            <a:avLst/>
          </a:prstGeom>
          <a:noFill/>
        </p:spPr>
        <p:txBody>
          <a:bodyPr wrap="none" lIns="91440" tIns="45720" rIns="91440" bIns="45720">
            <a:spAutoFit/>
          </a:bodyPr>
          <a:lstStyle/>
          <a:p>
            <a:pPr algn="ctr"/>
            <a:r>
              <a:rPr lang="en-US" altLang="ja-JP" sz="1600" dirty="0">
                <a:ln w="12700">
                  <a:solidFill>
                    <a:srgbClr val="FF0000"/>
                  </a:solidFill>
                  <a:prstDash val="solid"/>
                </a:ln>
                <a:solidFill>
                  <a:srgbClr val="FF0000"/>
                </a:solidFill>
              </a:rPr>
              <a:t>10</a:t>
            </a:r>
            <a:endParaRPr lang="en-US" altLang="ja-JP" sz="1600" cap="none" spc="0" dirty="0" smtClean="0">
              <a:ln w="12700">
                <a:solidFill>
                  <a:srgbClr val="FF0000"/>
                </a:solidFill>
                <a:prstDash val="solid"/>
              </a:ln>
              <a:solidFill>
                <a:srgbClr val="FF0000"/>
              </a:solidFill>
            </a:endParaRPr>
          </a:p>
        </p:txBody>
      </p:sp>
      <p:sp>
        <p:nvSpPr>
          <p:cNvPr id="71" name="正方形/長方形 70"/>
          <p:cNvSpPr/>
          <p:nvPr/>
        </p:nvSpPr>
        <p:spPr>
          <a:xfrm>
            <a:off x="6367033" y="6196518"/>
            <a:ext cx="288862" cy="338554"/>
          </a:xfrm>
          <a:prstGeom prst="rect">
            <a:avLst/>
          </a:prstGeom>
          <a:noFill/>
        </p:spPr>
        <p:txBody>
          <a:bodyPr wrap="none" lIns="91440" tIns="45720" rIns="91440" bIns="45720">
            <a:spAutoFit/>
          </a:bodyPr>
          <a:lstStyle/>
          <a:p>
            <a:pPr algn="ctr"/>
            <a:r>
              <a:rPr lang="en-US" altLang="ja-JP" sz="1600" cap="none" spc="0" dirty="0" smtClean="0">
                <a:ln w="12700">
                  <a:solidFill>
                    <a:srgbClr val="FF0000"/>
                  </a:solidFill>
                  <a:prstDash val="solid"/>
                </a:ln>
                <a:solidFill>
                  <a:srgbClr val="FF0000"/>
                </a:solidFill>
              </a:rPr>
              <a:t>3</a:t>
            </a:r>
          </a:p>
        </p:txBody>
      </p:sp>
      <p:sp>
        <p:nvSpPr>
          <p:cNvPr id="72" name="正方形/長方形 71"/>
          <p:cNvSpPr/>
          <p:nvPr/>
        </p:nvSpPr>
        <p:spPr>
          <a:xfrm>
            <a:off x="6367033" y="6402906"/>
            <a:ext cx="288862" cy="338554"/>
          </a:xfrm>
          <a:prstGeom prst="rect">
            <a:avLst/>
          </a:prstGeom>
          <a:noFill/>
        </p:spPr>
        <p:txBody>
          <a:bodyPr wrap="none" lIns="91440" tIns="45720" rIns="91440" bIns="45720">
            <a:spAutoFit/>
          </a:bodyPr>
          <a:lstStyle/>
          <a:p>
            <a:pPr algn="ctr"/>
            <a:r>
              <a:rPr lang="en-US" altLang="ja-JP" sz="1600" dirty="0">
                <a:ln w="12700">
                  <a:solidFill>
                    <a:srgbClr val="FF0000"/>
                  </a:solidFill>
                  <a:prstDash val="solid"/>
                </a:ln>
                <a:solidFill>
                  <a:srgbClr val="FF0000"/>
                </a:solidFill>
              </a:rPr>
              <a:t>5</a:t>
            </a:r>
            <a:endParaRPr lang="en-US" altLang="ja-JP" sz="1600" cap="none" spc="0" dirty="0" smtClean="0">
              <a:ln w="12700">
                <a:solidFill>
                  <a:srgbClr val="FF0000"/>
                </a:solidFill>
                <a:prstDash val="solid"/>
              </a:ln>
              <a:solidFill>
                <a:srgbClr val="FF0000"/>
              </a:solidFill>
            </a:endParaRPr>
          </a:p>
        </p:txBody>
      </p:sp>
      <p:sp>
        <p:nvSpPr>
          <p:cNvPr id="73" name="正方形/長方形 72"/>
          <p:cNvSpPr/>
          <p:nvPr/>
        </p:nvSpPr>
        <p:spPr>
          <a:xfrm>
            <a:off x="6956669" y="6073407"/>
            <a:ext cx="495650" cy="461665"/>
          </a:xfrm>
          <a:prstGeom prst="rect">
            <a:avLst/>
          </a:prstGeom>
          <a:noFill/>
        </p:spPr>
        <p:txBody>
          <a:bodyPr wrap="none" lIns="91440" tIns="45720" rIns="91440" bIns="45720">
            <a:spAutoFit/>
          </a:bodyPr>
          <a:lstStyle/>
          <a:p>
            <a:pPr algn="ctr"/>
            <a:r>
              <a:rPr lang="en-US" altLang="ja-JP" sz="2400" b="1" dirty="0" smtClean="0">
                <a:ln w="12700">
                  <a:solidFill>
                    <a:srgbClr val="FF0000"/>
                  </a:solidFill>
                  <a:prstDash val="solid"/>
                </a:ln>
                <a:solidFill>
                  <a:srgbClr val="FF0000"/>
                </a:solidFill>
              </a:rPr>
              <a:t>26</a:t>
            </a:r>
            <a:endParaRPr lang="en-US" altLang="ja-JP" sz="2400" b="1" cap="none" spc="0" dirty="0" smtClean="0">
              <a:ln w="12700">
                <a:solidFill>
                  <a:srgbClr val="FF0000"/>
                </a:solidFill>
                <a:prstDash val="solid"/>
              </a:ln>
              <a:solidFill>
                <a:srgbClr val="FF0000"/>
              </a:solidFill>
            </a:endParaRPr>
          </a:p>
        </p:txBody>
      </p:sp>
      <p:sp>
        <p:nvSpPr>
          <p:cNvPr id="74" name="正方形/長方形 73"/>
          <p:cNvSpPr/>
          <p:nvPr/>
        </p:nvSpPr>
        <p:spPr>
          <a:xfrm>
            <a:off x="6981137" y="1767978"/>
            <a:ext cx="367408" cy="307777"/>
          </a:xfrm>
          <a:prstGeom prst="rect">
            <a:avLst/>
          </a:prstGeom>
          <a:noFill/>
        </p:spPr>
        <p:txBody>
          <a:bodyPr wrap="none" lIns="91440" tIns="45720" rIns="91440" bIns="45720">
            <a:spAutoFit/>
          </a:bodyPr>
          <a:lstStyle/>
          <a:p>
            <a:pPr algn="ctr"/>
            <a:r>
              <a:rPr lang="en-US" altLang="ja-JP" sz="1400" dirty="0">
                <a:ln w="12700">
                  <a:solidFill>
                    <a:srgbClr val="FF0000"/>
                  </a:solidFill>
                  <a:prstDash val="solid"/>
                </a:ln>
                <a:solidFill>
                  <a:srgbClr val="FF0000"/>
                </a:solidFill>
              </a:rPr>
              <a:t>17</a:t>
            </a:r>
            <a:endParaRPr lang="en-US" altLang="ja-JP" sz="1400" cap="none" spc="0" dirty="0" smtClean="0">
              <a:ln w="12700">
                <a:solidFill>
                  <a:srgbClr val="FF0000"/>
                </a:solidFill>
                <a:prstDash val="solid"/>
              </a:ln>
              <a:solidFill>
                <a:srgbClr val="FF0000"/>
              </a:solidFill>
            </a:endParaRPr>
          </a:p>
        </p:txBody>
      </p:sp>
    </p:spTree>
    <p:extLst>
      <p:ext uri="{BB962C8B-B14F-4D97-AF65-F5344CB8AC3E}">
        <p14:creationId xmlns:p14="http://schemas.microsoft.com/office/powerpoint/2010/main" val="264631104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907</TotalTime>
  <Words>745</Words>
  <Application>Microsoft Office PowerPoint</Application>
  <PresentationFormat>画面に合わせる (4:3)</PresentationFormat>
  <Paragraphs>143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souja00</dc:creator>
  <cp:lastModifiedBy>kazu</cp:lastModifiedBy>
  <cp:revision>98</cp:revision>
  <cp:lastPrinted>2020-11-13T14:56:28Z</cp:lastPrinted>
  <dcterms:created xsi:type="dcterms:W3CDTF">2016-06-11T07:07:28Z</dcterms:created>
  <dcterms:modified xsi:type="dcterms:W3CDTF">2020-11-13T14:56:37Z</dcterms:modified>
</cp:coreProperties>
</file>